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3" r:id="rId2"/>
    <p:sldId id="257" r:id="rId3"/>
    <p:sldId id="274" r:id="rId4"/>
    <p:sldId id="275" r:id="rId5"/>
    <p:sldId id="27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30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273" r:id="rId40"/>
    <p:sldId id="341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8" r:id="rId59"/>
    <p:sldId id="342" r:id="rId60"/>
    <p:sldId id="339" r:id="rId61"/>
  </p:sldIdLst>
  <p:sldSz cx="9144000" cy="6858000" type="screen4x3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nieszka" initials="" lastIdx="15" clrIdx="0"/>
  <p:cmAuthor id="2" name="Andrzej" initials="A" lastIdx="3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1-01T07:49:24.755" idx="19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1-01T08:12:17.773" idx="31">
    <p:pos x="5387" y="112"/>
    <p:text>może dodawać tu wszędzie wstępna, wstępna koncepcja...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B99D3E-77DD-4536-9FDC-CC891E30EA1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349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A50A1-511E-4767-95C9-3D8C805BEE0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089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06CF1-0621-49BE-844E-6E6A37DCDD3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043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5C87AF-C2A2-4846-925A-1689F9F3697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7251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873B9-D2B5-4A36-8929-77D945F03D7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2940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A97805-6371-47E1-90CA-2076603ABD6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6794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D860D-6758-4E4F-8775-A26EF263F93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6588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11C33-CB5A-4C57-9A34-60E5E9E201D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5259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10E51-C002-4555-ADBE-1B4B598508D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199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2E040-8F16-4B9E-8574-12353D44EAB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338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B0ED8-6E03-4438-AA67-274F087C59A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700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2CB3C23-305B-4252-B35B-1D82FB051894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636838"/>
            <a:ext cx="9144000" cy="1614487"/>
          </a:xfrm>
        </p:spPr>
        <p:txBody>
          <a:bodyPr/>
          <a:lstStyle/>
          <a:p>
            <a:pPr eaLnBrk="1" hangingPunct="1"/>
            <a:r>
              <a:rPr lang="pl-PL" altLang="pl-PL" sz="2400" smtClean="0"/>
              <a:t>Projekt planu ochrony Trójmiejskiego Parku Krajobrazowego </a:t>
            </a:r>
            <a:br>
              <a:rPr lang="pl-PL" altLang="pl-PL" sz="2400" smtClean="0"/>
            </a:br>
            <a:r>
              <a:rPr lang="pl-PL" altLang="pl-PL" sz="2400" smtClean="0"/>
              <a:t/>
            </a:r>
            <a:br>
              <a:rPr lang="pl-PL" altLang="pl-PL" sz="2400" smtClean="0"/>
            </a:br>
            <a:r>
              <a:rPr lang="pl-PL" altLang="pl-PL" sz="2400" smtClean="0"/>
              <a:t/>
            </a:r>
            <a:br>
              <a:rPr lang="pl-PL" altLang="pl-PL" sz="2400" smtClean="0"/>
            </a:br>
            <a:r>
              <a:rPr lang="pl-PL" altLang="pl-PL" sz="2400" smtClean="0"/>
              <a:t>II etap konsultacji</a:t>
            </a:r>
            <a:br>
              <a:rPr lang="pl-PL" altLang="pl-PL" sz="2400" smtClean="0"/>
            </a:br>
            <a:r>
              <a:rPr lang="pl-PL" altLang="pl-PL" sz="2400" smtClean="0"/>
              <a:t/>
            </a:r>
            <a:br>
              <a:rPr lang="pl-PL" altLang="pl-PL" sz="2400" smtClean="0"/>
            </a:br>
            <a:r>
              <a:rPr lang="pl-PL" altLang="pl-PL" sz="2400" smtClean="0"/>
              <a:t>Wizja, cele i koncepcja ochrony krajobrazu </a:t>
            </a:r>
            <a:br>
              <a:rPr lang="pl-PL" altLang="pl-PL" sz="2400" smtClean="0"/>
            </a:br>
            <a:r>
              <a:rPr lang="pl-PL" altLang="pl-PL" sz="2400" smtClean="0"/>
              <a:t/>
            </a:r>
            <a:br>
              <a:rPr lang="pl-PL" altLang="pl-PL" sz="2400" smtClean="0"/>
            </a:br>
            <a:r>
              <a:rPr lang="pl-PL" altLang="pl-PL" sz="2400" smtClean="0"/>
              <a:t>Autor: Krzysztof Badora</a:t>
            </a:r>
            <a:br>
              <a:rPr lang="pl-PL" altLang="pl-PL" sz="2400" smtClean="0"/>
            </a:br>
            <a:r>
              <a:rPr lang="pl-PL" altLang="pl-PL" sz="2400" smtClean="0"/>
              <a:t>   </a:t>
            </a:r>
            <a:br>
              <a:rPr lang="pl-PL" altLang="pl-PL" sz="2400" smtClean="0"/>
            </a:br>
            <a:endParaRPr lang="pl-PL" altLang="pl-PL" sz="2400" smtClean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srgbClr val="000000"/>
              </a:solidFill>
            </a:endParaRPr>
          </a:p>
        </p:txBody>
      </p:sp>
      <p:pic>
        <p:nvPicPr>
          <p:cNvPr id="2053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09538"/>
            <a:ext cx="91281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661025"/>
            <a:ext cx="5762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 descr="C:\Users\User\Desktop\TPK\logo_napis_dol_tp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661025"/>
            <a:ext cx="6127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Obraz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5661025"/>
            <a:ext cx="493712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powiązania systemu ekologiczno-krajobrazowego</a:t>
            </a:r>
          </a:p>
        </p:txBody>
      </p:sp>
      <p:graphicFrame>
        <p:nvGraphicFramePr>
          <p:cNvPr id="48131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297" name="Group 33"/>
          <p:cNvGraphicFramePr>
            <a:graphicFrameLocks noGrp="1"/>
          </p:cNvGraphicFramePr>
          <p:nvPr/>
        </p:nvGraphicFramePr>
        <p:xfrm>
          <a:off x="0" y="1557338"/>
          <a:ext cx="9144000" cy="25304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30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Wzrost natężenia ruchu drogowego i kolejowego, a także budowa nowych dróg, zwiększające efekt fragmentacji krajobrazu i izolacji przestrzennej naturalnych i seminaturalnych ekosystemów leśnych i nieleśnych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budowa przejść dla zwierząt i innych elementów infrastruktury techniczno-drogowej  zapewniających ochronę zwierząt i ograniczenie efektu odstraszania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nie tworzenie nowych powierzchniowych dróg o charakterze tranzytowym przez Park,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poprawa funkcjonalności ciągów drogowych przecinających Park poprzez usprawnienie ruchu  -modernizację i rozbudowę dróg  istniejących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powiązania systemu ekologiczno-krajobrazowego</a:t>
            </a:r>
          </a:p>
        </p:txBody>
      </p:sp>
      <p:graphicFrame>
        <p:nvGraphicFramePr>
          <p:cNvPr id="49155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320" name="Group 32"/>
          <p:cNvGraphicFramePr>
            <a:graphicFrameLocks noGrp="1"/>
          </p:cNvGraphicFramePr>
          <p:nvPr/>
        </p:nvGraphicFramePr>
        <p:xfrm>
          <a:off x="0" y="1327150"/>
          <a:ext cx="9144000" cy="23780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78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Wzrost intensywności  zabudowy ograniczającej spójność i integralność przestrzenną naturalnych i seminaturalnych ekosystemów Parku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wprowadzenie zakazu zabudowy na  niezabudowanych i nie objętych miejscowymi planami zagospodarowania przestrzennego obszarach  małej polany wejherowskiej, dużej polany wejherowskiej oraz mniejszych śródleśnych enklaw terenów otwartych w Parku, w tym wnętrz krajobrazowych dolinnych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rozwój zabudowy poprzez dogęszczanie istniejących układów ruralistycznych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obszary i obiekty zabytkowo-historyczne</a:t>
            </a:r>
          </a:p>
        </p:txBody>
      </p:sp>
      <p:graphicFrame>
        <p:nvGraphicFramePr>
          <p:cNvPr id="50179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225" name="Group 49"/>
          <p:cNvGraphicFramePr>
            <a:graphicFrameLocks noGrp="1"/>
          </p:cNvGraphicFramePr>
          <p:nvPr/>
        </p:nvGraphicFramePr>
        <p:xfrm>
          <a:off x="0" y="1341438"/>
          <a:ext cx="9144000" cy="1158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7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1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7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8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Obiekty i obszary zabytkowo-historyczne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Degradacja historycznej struktury kompozycyjnej Kalwarii Wejherowskiej poprzez niszczenie powierzchni biologicznie czynnych (wydeptywanie), rzeźby terenu i zieleni przez  odwiedzających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ukierunkowanie ruchu kalwaryjno-rekreacyjnego na odpowiednio przygotowanych alejach i ścieżkach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techniczne przygotowanie obszarów i obiektów do masowego odwiedzania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240" name="Group 64"/>
          <p:cNvGraphicFramePr>
            <a:graphicFrameLocks noGrp="1"/>
          </p:cNvGraphicFramePr>
          <p:nvPr/>
        </p:nvGraphicFramePr>
        <p:xfrm>
          <a:off x="0" y="2492375"/>
          <a:ext cx="9144000" cy="14636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Niszczenie i zatracanie cech historycznych  obiektów zabytkowych wpisanych do rejestru i gminnej ewidencji zabytków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nadzór konserwatorski oraz prowadzenie prac konserwatorskich rewitalizujących, rewaloryzujących i pielęgnacyjnych, odtwarzających i podtrzymujących walory historyczno-kulturowe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wnętrza krajobrazowe śródleśne</a:t>
            </a:r>
          </a:p>
        </p:txBody>
      </p:sp>
      <p:graphicFrame>
        <p:nvGraphicFramePr>
          <p:cNvPr id="51203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293" name="Group 93"/>
          <p:cNvGraphicFramePr>
            <a:graphicFrameLocks noGrp="1"/>
          </p:cNvGraphicFramePr>
          <p:nvPr/>
        </p:nvGraphicFramePr>
        <p:xfrm>
          <a:off x="0" y="1268413"/>
          <a:ext cx="9144000" cy="20732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73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wnętrz krajobrazowych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 niższej niż dobra skuteczności ochrony)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harmonijnego krajobrazu wnętrza krajobrazowego Jeziora Borowo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ograniczenie form zagospodarowania rekreacyjno-wypoczynkowego tylko do północnej części jeziora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nowych obiektów innych niż obiekty budowlane o istotnym znaczeniu fizjonomicznym na przedpolu ekspozycji i w ścianie wnętrza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ujednolicona forma drewnianych elementów istniejącej małej architektury rekreacyjno-wypoczynkowej 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325" name="Group 125"/>
          <p:cNvGraphicFramePr>
            <a:graphicFrameLocks noGrp="1"/>
          </p:cNvGraphicFramePr>
          <p:nvPr/>
        </p:nvGraphicFramePr>
        <p:xfrm>
          <a:off x="0" y="3500438"/>
          <a:ext cx="9144000" cy="7016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harmonijnego krajobrazu wnętrza krajobrazowego Jeziora Długiego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realizacji infrastruktury rekreacyjno-wypoczynkowej w strefie brzegowej jeziora 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wnętrza krajobrazowe śródleśne</a:t>
            </a:r>
          </a:p>
        </p:txBody>
      </p:sp>
      <p:graphicFrame>
        <p:nvGraphicFramePr>
          <p:cNvPr id="52227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272" name="Group 48"/>
          <p:cNvGraphicFramePr>
            <a:graphicFrameLocks noGrp="1"/>
          </p:cNvGraphicFramePr>
          <p:nvPr/>
        </p:nvGraphicFramePr>
        <p:xfrm>
          <a:off x="0" y="1196975"/>
          <a:ext cx="9144000" cy="25304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30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harmonijnego krajobrazu wnętrza krajobrazowego Jeziora Okuniewo poprzez zagospodarowanie rekreacyjno-wypoczynkowe o charakterze wędkarskim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w strefie brzegowej  form zagospodarowania innych niż obiekty budowlane, zakłócających stosunki kompozycyjne wnętrza krajobrazowego,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obiektów budowlanych poza małą architekturą rekreacyjno-wypoczynkową na przedpolu ekspozycji i w ścianie wnętrza w odległości dalszej niż 100 m od brzegu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ujednolicona forma drewnianych elementów małej architektury rekreacyjno-wypoczynkowej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wnętrza krajobrazowe śródleśne</a:t>
            </a:r>
          </a:p>
        </p:txBody>
      </p:sp>
      <p:graphicFrame>
        <p:nvGraphicFramePr>
          <p:cNvPr id="62467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2553" name="Group 89"/>
          <p:cNvGraphicFramePr>
            <a:graphicFrameLocks noGrp="1"/>
          </p:cNvGraphicFramePr>
          <p:nvPr/>
        </p:nvGraphicFramePr>
        <p:xfrm>
          <a:off x="0" y="1268413"/>
          <a:ext cx="9144000" cy="511175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11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harmonijnego krajobrazu wnętrza krajobrazowego Jeziora Bieszkowice, Zawiat i Wyspowo poprzez zabudowę i zagospodarowanie rekreacyjno-wypoczynkowe o charakterze wiejsko-letniskowym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ograniczenie form zabudowy tylko do strefy nadbrzeżnej jezior w granicach zatwierdzonych planów miejscowych i wydanych decyzji o warunkach zabudowy,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zakaz w strefie brzegowej (do 100 m) form zagospodarowania innych niż obiekty budowlane, zakłócających stosunki kompozycyjne wnętrza krajobrazowego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ograniczenie masowego wykorzystania rekreacyjnego poprzez nie dopuszczanie do rozbudowy infrastruktury rekreacyjnej – plaż, przystani, pomostów wędkarskich oraz innych urządzeń w granicach zbiorników, a także elementów zagospodarowania rekreacyjnego – parkingów, miejsc odpoczynku i rekreacji w pasie do 100 m od ich obrzeży,</a:t>
                      </a:r>
                      <a:endParaRPr kumimoji="0" lang="pl-PL" alt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negatywnych dominant krajobrazowych w strefie dalszej niż 100 m od brzegu zakłócających strukturę kompozycyjną wnętrza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wnętrza krajobrazowe śródleśne</a:t>
            </a:r>
          </a:p>
        </p:txBody>
      </p:sp>
      <p:graphicFrame>
        <p:nvGraphicFramePr>
          <p:cNvPr id="53251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297" name="Group 49"/>
          <p:cNvGraphicFramePr>
            <a:graphicFrameLocks noGrp="1"/>
          </p:cNvGraphicFramePr>
          <p:nvPr/>
        </p:nvGraphicFramePr>
        <p:xfrm>
          <a:off x="0" y="1403350"/>
          <a:ext cx="9144000" cy="2682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82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otwartego, harmonijnego krajobrazu wiejskiego, typowego dla wnętrza krajobrazowego małej polany wejherowskiej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wprowadzenie zakazu zabudowy poza terenami przeznaczonymi do zabudowy w obowiązujących miejscowych planach zagospodarowania przestrzennego i decyzjach o warunkach zabudowy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i odbudowa  przydrożnych alej, zadrzewień śródpolnych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użytkowania gruntów ornych oraz łąk i pastwisk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negatywnych dominant krajobrazowych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wnętrza krajobrazowe śródleśne</a:t>
            </a:r>
          </a:p>
        </p:txBody>
      </p:sp>
      <p:graphicFrame>
        <p:nvGraphicFramePr>
          <p:cNvPr id="54275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320" name="Group 48"/>
          <p:cNvGraphicFramePr>
            <a:graphicFrameLocks noGrp="1"/>
          </p:cNvGraphicFramePr>
          <p:nvPr/>
        </p:nvGraphicFramePr>
        <p:xfrm>
          <a:off x="0" y="1341438"/>
          <a:ext cx="9144000" cy="420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0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otwartego, harmonijnego krajobrazu wiejskiego wnętrza krajobrazowego dużej polany wejherowskiej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wprowadzenie zakazu zabudowy poza terenami przeznaczonymi do zabudowy w obowiązujących miejscowych planach zagospodarowania przestrzennego i decyzjach o warunkach zabudowy w strefie Reszki, Pińskie, Piecewo, </a:t>
                      </a:r>
                      <a:r>
                        <a:rPr kumimoji="0" lang="pl-PL" altLang="pl-PL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Krystkowo</a:t>
                      </a: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i odbudowa  przydrożnych alej, </a:t>
                      </a:r>
                      <a:r>
                        <a:rPr kumimoji="0" lang="pl-PL" altLang="pl-PL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zadrzewień</a:t>
                      </a: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śródpolnych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użytkowania gruntów ornych oraz łąk i pastwisk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negatywnych dominant krajobrazowych  oddziałujących na krajobraz,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bierna i czynna ochrona torfowisk, oczek wodnych, głazów narzutowych,  kapliczek oraz innych elementów przyrodniczych i kulturowych zlokalizowanych na przedpolach ekspozycji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wnętrza krajobrazowe śródleśne</a:t>
            </a:r>
          </a:p>
        </p:txBody>
      </p:sp>
      <p:graphicFrame>
        <p:nvGraphicFramePr>
          <p:cNvPr id="55299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344" name="Group 48"/>
          <p:cNvGraphicFramePr>
            <a:graphicFrameLocks noGrp="1"/>
          </p:cNvGraphicFramePr>
          <p:nvPr/>
        </p:nvGraphicFramePr>
        <p:xfrm>
          <a:off x="0" y="1341438"/>
          <a:ext cx="9144000" cy="23780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78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otwartego, harmonijnego krajobrazu wnętrza krajobrazowego  leśnej polany Młynki-Nowiny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wprowadzenie zakazu nowej zabudowy poza już zabudowanymi działkami,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wprowadzenie zakazu zalesienia,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użytkowania otwartych terenów stanowiących przedpola ekspozycji, w tym łąk i pastwisk,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dominant krajobrazowych negatywnie oddziałujących na krajobraz,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stawów i oczek wodnych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wnętrza krajobrazowe śródleśne</a:t>
            </a:r>
          </a:p>
        </p:txBody>
      </p:sp>
      <p:graphicFrame>
        <p:nvGraphicFramePr>
          <p:cNvPr id="56323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368" name="Group 48"/>
          <p:cNvGraphicFramePr>
            <a:graphicFrameLocks noGrp="1"/>
          </p:cNvGraphicFramePr>
          <p:nvPr/>
        </p:nvGraphicFramePr>
        <p:xfrm>
          <a:off x="0" y="1341438"/>
          <a:ext cx="9144000" cy="31400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40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otwartego, harmonijnego krajobrazu wnętrza krajobrazowego  leśnej polany  Borowo (poza strefą jeziorną)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wprowadzania elementów infrastruktury turystyczno-rekreacyjnej,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zabudowy,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utrzymywanie powierzchni łąkowych poprzez koszenie,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utrzymanie użytkowania gruntów ornych lub ich przeznaczenie na trwałe użytki łąkowe,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-zachowanie stref z szuwarami, turzycowiskami i podmokłymi łąkami,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ograniczenie rozrastania się na drodze sukcesji ekologicznej </a:t>
                      </a:r>
                      <a:r>
                        <a:rPr kumimoji="0" lang="pl-PL" altLang="pl-PL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zadrzewień</a:t>
                      </a: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dominant krajobrazowych negatywnie oddziałujących na krajobraz.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Cele ochrony krajobrazu w odniesieniu do zagrożeń wewnętrznych</a:t>
            </a: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95263" y="333375"/>
            <a:ext cx="8948737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pl-PL" altLang="pl-PL"/>
              <a:t>Ochrona krajobrazów leśnych przed oddziaływaniem nadmiernej rekreacji i wypoczynku ze szczególnym uwzględnieniem strefy krawędziowej.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2. Ochrona zagrożonych i zanikających strukturalnych elementów krajobrazu Parku – otwartych ekosystemów naturalnych i seminaturalnych (jezior, łąkowo-pastwiskowych, ziołorośli, torfowisk, szuwarów, wód płynących) przed antropogenicznymi przekształceniami oraz naturalnymi procesami sukcesji ekologicznej. 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3. Ochrona powiązań wewnętrznych ekosystemów naturalnych i seminaturalnych obszarów parku w odniesieniu do wzrastającej urbanizacji i fragmentacji zabudową i ciągami komunikacyjnymi.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4. Ochrona otwartych wnętrz krajobrazowych w strukturze leśnej przed zabudową, zalesieniem i sukcesją ekologiczną - zachowanie typowych uwarunkowanych historycznie układów krajobrazowych „las – polany”.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5. Ochrona kompozycji harmonijnego krajobrazu leśno-rolno-osadniczego z elementami kulturowo-historycznymi przed utratą wartości kompozycyjno-fizjonomicznych, w tym kształtowanie ekspozycji czynnej i biernej punktów i ciągów widokowych w zakresie zachowania osi i sfer widokowych.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6. Stworzenie warunków umożliwiających ograniczenie skutków zmian klimatycznych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wnętrza krajobrazowe śródleśne</a:t>
            </a:r>
          </a:p>
        </p:txBody>
      </p:sp>
      <p:graphicFrame>
        <p:nvGraphicFramePr>
          <p:cNvPr id="57347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7392" name="Group 48"/>
          <p:cNvGraphicFramePr>
            <a:graphicFrameLocks noGrp="1"/>
          </p:cNvGraphicFramePr>
          <p:nvPr/>
        </p:nvGraphicFramePr>
        <p:xfrm>
          <a:off x="0" y="1479550"/>
          <a:ext cx="9144000" cy="23780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78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otwartego, harmonijnego krajobrazu wnętrza krajobrazowego  leśnej polany Okuniewo (poza strefą jeziorną)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zabudowy poza działkami już zabudowanymi,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utrzymywanie powierzchni łąkowych poprzez koszenie,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użytkowania gruntów ornych,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terenów podmokłych z szuwarami, trzcinowiskami,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</a:t>
                      </a:r>
                      <a:r>
                        <a:rPr kumimoji="0" lang="pl-PL" altLang="pl-PL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zadrzewień</a:t>
                      </a: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liniowych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dominant krajobrazowych negatywnie oddziałujących na krajobraz.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wnętrza krajobrazowe śródleśne</a:t>
            </a:r>
          </a:p>
        </p:txBody>
      </p:sp>
      <p:graphicFrame>
        <p:nvGraphicFramePr>
          <p:cNvPr id="58371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8416" name="Group 48"/>
          <p:cNvGraphicFramePr>
            <a:graphicFrameLocks noGrp="1"/>
          </p:cNvGraphicFramePr>
          <p:nvPr/>
        </p:nvGraphicFramePr>
        <p:xfrm>
          <a:off x="0" y="1484313"/>
          <a:ext cx="9144000" cy="17684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68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krajobrazu wnętrza krajobrazowego  leśnej polany Bernadowo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realizacja zabudowy zgodnie z warunkami obowiązujących planów zagospodarowania przestrzennego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otwartego przedpola ekspozycji północnej części polany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zadrzewień,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dominant krajobrazowych negatywnie oddziałujących na krajobraz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wnętrza krajobrazowe śródleśne</a:t>
            </a:r>
          </a:p>
        </p:txBody>
      </p:sp>
      <p:graphicFrame>
        <p:nvGraphicFramePr>
          <p:cNvPr id="59395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9440" name="Group 48"/>
          <p:cNvGraphicFramePr>
            <a:graphicFrameLocks noGrp="1"/>
          </p:cNvGraphicFramePr>
          <p:nvPr/>
        </p:nvGraphicFramePr>
        <p:xfrm>
          <a:off x="0" y="1631950"/>
          <a:ext cx="9144000" cy="25304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30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otwartego, harmonijnego krajobrazu wnętrza krajobrazowego  leśnej polany Gołębiewo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wprowadzenie zakazu zabudowy poza obszar działek już zabudowanych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przedpola ekspozycji w postaci gruntów ornych z dopuszczeniem zmiany na trwałe użytki zielone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i odtwarzanie pasm zadrzewień rozdzielających pola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negatywnych dominant krajobrazowych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rewitalizacja centralnie położonego obszaru zdewastowanego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wnętrza krajobrazowe śródleśne</a:t>
            </a:r>
          </a:p>
        </p:txBody>
      </p:sp>
      <p:graphicFrame>
        <p:nvGraphicFramePr>
          <p:cNvPr id="60419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0465" name="Group 49"/>
          <p:cNvGraphicFramePr>
            <a:graphicFrameLocks noGrp="1"/>
          </p:cNvGraphicFramePr>
          <p:nvPr/>
        </p:nvGraphicFramePr>
        <p:xfrm>
          <a:off x="0" y="1412875"/>
          <a:ext cx="9144000" cy="16160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16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otwartego, harmonijnego krajobrazu wnętrza krajobrazowego  leśnej polany Leśna Polana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wprowadzenie zakazu zabudowy poza obszarem działek już zabudowanych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przedpola ekspozycji w postaci gruntów ornych z dopuszczeniem łąk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negatywnych dominant krajobrazowych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wnętrza krajobrazowe śródleśne</a:t>
            </a:r>
          </a:p>
        </p:txBody>
      </p:sp>
      <p:graphicFrame>
        <p:nvGraphicFramePr>
          <p:cNvPr id="61443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636" name="Group 36"/>
          <p:cNvGraphicFramePr>
            <a:graphicFrameLocks noGrp="1"/>
          </p:cNvGraphicFramePr>
          <p:nvPr/>
        </p:nvGraphicFramePr>
        <p:xfrm>
          <a:off x="0" y="1268413"/>
          <a:ext cx="9144000" cy="1920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20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Obniżenie jakości otwartego, harmonijnego krajobrazu wnętrza krajobrazowego  leśnej polany Małej Polany Łężyckiej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wprowadzenie zakazu zabudowy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zachowanie przedpola ekspozycji w postaci użytkowanych łąk i gruntów ornych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zakaz zalesiania,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nie przeznaczanie łąk i pastwisk na grunty orne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zakaz sytuowania negatywnych dominant krajobrazowych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zespoły wnętrz krajobrazowych dolinnych</a:t>
            </a:r>
          </a:p>
        </p:txBody>
      </p:sp>
      <p:graphicFrame>
        <p:nvGraphicFramePr>
          <p:cNvPr id="63491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3537" name="Group 49"/>
          <p:cNvGraphicFramePr>
            <a:graphicFrameLocks noGrp="1"/>
          </p:cNvGraphicFramePr>
          <p:nvPr/>
        </p:nvGraphicFramePr>
        <p:xfrm>
          <a:off x="0" y="1196975"/>
          <a:ext cx="9144000" cy="39020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373699611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8696915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2011440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84949050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898725767"/>
                    </a:ext>
                  </a:extLst>
                </a:gridCol>
              </a:tblGrid>
              <a:tr h="3902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częściowo  otwartego, harmonijnego krajobrazu wnętrza krajobrazowego  doliny Cedronu z rozgałęzieniami Białej i Młynków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wprowadzenie zakazu zabudowy na terenach otwartych łąk i gruntów ornych,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przedpola ekspozycji w postaci użytkowanych łąk i gruntów ornych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zalesiania,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naturalnym procesom sukcesji ekologicznej w kierunku rozwoju zadrzewień,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łąk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zadrzewień przypotokowych,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negatywnych dominant krajobrazowych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infrastruktura  rekreacyjno-wypoczynkowa ujednolicona kolorystycznie i pod względem formy,  drewniana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125142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zespoły wnętrz krajobrazowych dolinnych</a:t>
            </a:r>
          </a:p>
        </p:txBody>
      </p:sp>
      <p:graphicFrame>
        <p:nvGraphicFramePr>
          <p:cNvPr id="64515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681" name="Group 33"/>
          <p:cNvGraphicFramePr>
            <a:graphicFrameLocks noGrp="1"/>
          </p:cNvGraphicFramePr>
          <p:nvPr/>
        </p:nvGraphicFramePr>
        <p:xfrm>
          <a:off x="0" y="1484313"/>
          <a:ext cx="9144000" cy="420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0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Obniżenie jakości częściowo  otwartego, harmonijnego krajobrazu zespołu wnętrz krajobrazowych  doliny Zagórskiej Strugi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wprowadzenie zakazu zabudowy na terenach otwartych łąk i gruntów ornych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zachowanie przedpola ekspozycji w postaci użytkowanych łąk i gruntów ornych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zakaz zalesiania,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zachowanie zadrzewień przypotokowych,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zachowanie łąk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przeciwdziałanie naturalnym procesom sukcesji ekologicznej w kierunku rozwoju zadrzewień,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zakaz sytuowania negatywnych dominant krajobrazowych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mała architektura i infrastruktura  rekreacyjno-wypoczynkowa ujednolicona kolorystycznie i pod względem formy,  drewniana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nakaz harmonizacji z krajobrazem obiektów infrastruktury technicznej (forma, kolorystyka, budulec) 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zespoły wnętrz krajobrazowych dolinnych</a:t>
            </a:r>
          </a:p>
        </p:txBody>
      </p:sp>
      <p:graphicFrame>
        <p:nvGraphicFramePr>
          <p:cNvPr id="65539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707" name="Group 35"/>
          <p:cNvGraphicFramePr>
            <a:graphicFrameLocks noGrp="1"/>
          </p:cNvGraphicFramePr>
          <p:nvPr/>
        </p:nvGraphicFramePr>
        <p:xfrm>
          <a:off x="0" y="1341438"/>
          <a:ext cx="9144000" cy="405384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5882763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46245177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8656678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918529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86654219"/>
                    </a:ext>
                  </a:extLst>
                </a:gridCol>
              </a:tblGrid>
              <a:tr h="1158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częściowo  otwartego, harmonijnego krajobrazu zespołu wnętrz krajobrazowych  doliny Marszewskiej Strugi w Pustkach Cisowskich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wprowadzenie zakazu zabudowy na terenach otwartych łąk i gruntów ornych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przedpola ekspozycji w postaci użytkowanych łąk i gruntów ornych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zalesiania,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zachowanie zadrzewień przypotokowych,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zachowanie łąk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przeciwdziałanie naturalnym procesom sukcesji ekologicznej w kierunku rozwoju zadrzewień,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negatywnych dominant krajobrazowych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infrastruktura  rekreacyjno-wypoczynkowa ujednolicona kolorystycznie i pod względem formy,  drewniana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nakaz harmonizacji z krajobrazem obiektów infrastruktury technicznej (forma, kolorystyka, budulec)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19856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zespoły wnętrz krajobrazowych dolinnych</a:t>
            </a:r>
          </a:p>
        </p:txBody>
      </p:sp>
      <p:graphicFrame>
        <p:nvGraphicFramePr>
          <p:cNvPr id="66563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6608" name="Group 48"/>
          <p:cNvGraphicFramePr>
            <a:graphicFrameLocks noGrp="1"/>
          </p:cNvGraphicFramePr>
          <p:nvPr/>
        </p:nvGraphicFramePr>
        <p:xfrm>
          <a:off x="0" y="1341438"/>
          <a:ext cx="9144000" cy="17684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68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częściowo  otwartego, harmonijnego krajobrazu zespołu wnętrz krajobrazowych  doliny Swelinii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otwartych terenów łąk i ziołorośli,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zadrzewień przypotokowych,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przeciwdziałanie naturalnym procesom sukcesji ekologicznej w kierunku rozwoju zadrzewień,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negatywnych dominant krajobrazowych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zespoły wnętrz krajobrazowych dolinnych</a:t>
            </a:r>
          </a:p>
        </p:txBody>
      </p:sp>
      <p:graphicFrame>
        <p:nvGraphicFramePr>
          <p:cNvPr id="67587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757" name="Group 37"/>
          <p:cNvGraphicFramePr>
            <a:graphicFrameLocks noGrp="1"/>
          </p:cNvGraphicFramePr>
          <p:nvPr/>
        </p:nvGraphicFramePr>
        <p:xfrm>
          <a:off x="0" y="1268413"/>
          <a:ext cx="9144000" cy="329184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92900335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4155946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8100493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6942731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159699952"/>
                    </a:ext>
                  </a:extLst>
                </a:gridCol>
              </a:tblGrid>
              <a:tr h="1006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częściowo  otwartego, harmonijnego krajobrazu zespołu wnętrz krajobrazowych  doliny Rynarzewskiego Potoku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ograniczenie negatywnego wpływu drogi i infrastruktury towarzyszącej na krajobraz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wprowadzenie zakazu zabudowy na terenach otwartych łąk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zachowanie przedpola ekspozycji w postaci użytkowanych łąk,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zalesiania,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zakaz sytuowania negatywnych dominant krajobrazowych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infrastruktura  rekreacyjno-wypoczynkowa ujednolicona kolorystycznie i pod względem formy,  drewniana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nakaz harmonizacji z krajobrazem obiektów infrastruktury technicznej (forma, kolorystyka, budulec)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500667"/>
                  </a:ext>
                </a:extLst>
              </a:tr>
            </a:tbl>
          </a:graphicData>
        </a:graphic>
      </p:graphicFrame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Cele ochrony krajobrazu w odniesieniu do zagrożeń zewnętrznych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7950" y="1484313"/>
            <a:ext cx="8948738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/>
              <a:t>1. Przeciwdziałanie izolacji przestrzennej krajobrazu i zachowanie połączeń strukturalno-funkcjonalnych z obszarami chronionymi, gdzie takie powiązania jeszcze występują.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2. Zachowanie pozostałości walorów widokowych leśnej strefy krawędziowej z obszarów zabudowanych Wejherowa, Redy, Rumi, Gdyni, Sopotu i Gdańska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3. Ochrona ekspozycji czynnej i biernej z punktów i ciągów widokowych z terenów przyległych do parku.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4. Ochrona i właściwe kształtowanie strefy granicznej parku w obszarach intensywnej urbanizacji miast Wejherowa, Redy, Rumi, Gdyni, Sopotu i Gdańska oraz niektórych terenów gminy Szemud</a:t>
            </a:r>
          </a:p>
          <a:p>
            <a:pPr eaLnBrk="1" hangingPunct="1"/>
            <a:endParaRPr lang="pl-PL" alt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zespoły wnętrz krajobrazowych dolinnych</a:t>
            </a:r>
          </a:p>
        </p:txBody>
      </p:sp>
      <p:graphicFrame>
        <p:nvGraphicFramePr>
          <p:cNvPr id="68611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8657" name="Group 49"/>
          <p:cNvGraphicFramePr>
            <a:graphicFrameLocks noGrp="1"/>
          </p:cNvGraphicFramePr>
          <p:nvPr/>
        </p:nvGraphicFramePr>
        <p:xfrm>
          <a:off x="0" y="1327150"/>
          <a:ext cx="9144000" cy="32924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146020224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95249053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25883761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7925289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46925476"/>
                    </a:ext>
                  </a:extLst>
                </a:gridCol>
              </a:tblGrid>
              <a:tr h="3292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częściowo  otwartego, harmonijnego krajobrazu zespołu wnętrz krajobrazowych  doliny Potoku Prochowego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wprowadzenie zakazu zabudowy na terenach otwartych łąk poza formami przewidzianymi w obowiązującym planie zagospodarowania przestrzennego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przedpola ekspozycji w postaci użytkowanych łąk i gruntów ornych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zakaz zalesiania,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łąk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negatywnych dominant krajobrazowych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infrastruktura  rekreacyjno-wypoczynkowa ujednolicona kolorystycznie i pod względem formy,  drewniana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85091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zespoły wnętrz krajobrazowych dolinnych</a:t>
            </a:r>
          </a:p>
        </p:txBody>
      </p:sp>
      <p:graphicFrame>
        <p:nvGraphicFramePr>
          <p:cNvPr id="69635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801" name="Group 33"/>
          <p:cNvGraphicFramePr>
            <a:graphicFrameLocks noGrp="1"/>
          </p:cNvGraphicFramePr>
          <p:nvPr/>
        </p:nvGraphicFramePr>
        <p:xfrm>
          <a:off x="0" y="1412875"/>
          <a:ext cx="9144000" cy="451104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340695681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99596711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75445482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92751095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54079900"/>
                    </a:ext>
                  </a:extLst>
                </a:gridCol>
              </a:tblGrid>
              <a:tr h="1158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częściowo  otwartego, harmonijnego krajobrazu zespołu wnętrz krajobrazowych  doliny Radości Potoku Oliwskiego z odnogą Czystej Wody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wprowadzenie zakazu zabudowy na terenach otwartych, w tym łąk, poza formami przewidzianymi w obowiązującym planie zagospodarowania przestrzennego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przedpola ekspozycji w postaci powierzchni trawiastych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zalesiania,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zadrzewień przypotokowych,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naturalnym procesom sukcesji ekologicznej w kierunku rozwoju zadrzewień,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łąk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negatywnych dominant krajobrazowych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infrastruktura  rekreacyjno-wypoczynkowa ujednolicona kolorystycznie i pod względem formy,  drewniana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nakaz harmonizacji z krajobrazem obiektów infrastruktury technicznej (forma, kolorystyka, budulec)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422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punkty widokowe</a:t>
            </a:r>
          </a:p>
        </p:txBody>
      </p:sp>
      <p:graphicFrame>
        <p:nvGraphicFramePr>
          <p:cNvPr id="70659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0870" name="Group 214"/>
          <p:cNvGraphicFramePr>
            <a:graphicFrameLocks noGrp="1"/>
          </p:cNvGraphicFramePr>
          <p:nvPr/>
        </p:nvGraphicFramePr>
        <p:xfrm>
          <a:off x="0" y="1268413"/>
          <a:ext cx="9144000" cy="4637088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0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punktów widokowych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 niższej niż dobra skuteczności ochrony)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punktu widokowego Łysa Góra w Sopocie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odsłonięcie i zachowanie osi i sfer widokowych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punktu widokowego Zajęcze Wzgórze (Glinna Góra) w Sopocie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odsłonięcie i zachowanie osi i sfer widokowych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punktu widokowego nad doliną Świemirowską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odsłonięcie i zachowanie osi i sfer widokowych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punktu widokowego Wzgórze Pachołek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odsłonięcie i zachowanie osi i sfer widokowych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4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punktu widokowego wzniesienia na wysokości Os. Krasickiego w Gdańsku Oliwie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odsłonięcie i zachowanie osi i sfer widokowych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7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punktu widokowego z drogi Zbychowo-Reszki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zasłonięcie stacji gazociągu wysokiego ciśnienia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ciągi widokowe i pejzażowe</a:t>
            </a:r>
          </a:p>
        </p:txBody>
      </p:sp>
      <p:graphicFrame>
        <p:nvGraphicFramePr>
          <p:cNvPr id="73731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3809" name="Group 81"/>
          <p:cNvGraphicFramePr>
            <a:graphicFrameLocks noGrp="1"/>
          </p:cNvGraphicFramePr>
          <p:nvPr/>
        </p:nvGraphicFramePr>
        <p:xfrm>
          <a:off x="0" y="1341438"/>
          <a:ext cx="9144000" cy="1554412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5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ciągów widokowych i pejzażowych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ciągu widokowego drogi S6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reklam i degradujących walory widokowe dominant krajobrazowych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6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ciągów widokowych  dróg  wojewódzkich 218, 224, 472 oraz dróg pejzażowych niższej kategorii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reklam i degradujących walory widokowe dominant krajobrazowych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ochrona przed nośnikami informacji</a:t>
            </a:r>
          </a:p>
        </p:txBody>
      </p:sp>
      <p:graphicFrame>
        <p:nvGraphicFramePr>
          <p:cNvPr id="74755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4862" name="Group 110"/>
          <p:cNvGraphicFramePr>
            <a:graphicFrameLocks noGrp="1"/>
          </p:cNvGraphicFramePr>
          <p:nvPr/>
        </p:nvGraphicFramePr>
        <p:xfrm>
          <a:off x="0" y="1341438"/>
          <a:ext cx="9144000" cy="13112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1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przed nośnikami informacji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Sytuowanie reklam zakłócających walory widokowe parku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sytuowania reklam, w tym ekranów LED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ograniczenie wielkości szyldów do 2 m</a:t>
                      </a:r>
                      <a:r>
                        <a:rPr kumimoji="0" lang="pl-PL" altLang="pl-PL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 ujednolicenie ich wzorów graficznych przez przygotowanie i rozpropagowanie katalogu wzorów graficznych szyldów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zewnętrznych krajobrazu ze sposobami przeciwdziałania – powiązania ekologiczne zewnętrzne </a:t>
            </a:r>
          </a:p>
        </p:txBody>
      </p:sp>
      <p:graphicFrame>
        <p:nvGraphicFramePr>
          <p:cNvPr id="75872" name="Group 96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3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904" name="Group 40"/>
          <p:cNvGraphicFramePr>
            <a:graphicFrameLocks noGrp="1"/>
          </p:cNvGraphicFramePr>
          <p:nvPr/>
        </p:nvGraphicFramePr>
        <p:xfrm>
          <a:off x="0" y="1387475"/>
          <a:ext cx="9144000" cy="4450068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3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248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Powiązania zewnętrzne systemu ekologiczno-krajobrazowego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Przerwanie połączeń ekologicznych poprzez zabudowę z OChK Doliny Łeby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zachowanie połączeń ekologicznych w obrębie doliny Gościciny oraz kompleksów lasów, łąk, gruntów ornych i zadrzewień między Luzinem,  Gościcinem, Sopieszynem i Przetoczynem poprzez wprowadzenie do dokumentów planistycznych korytarzy ekologicznych z zakazem zabudowy poza inwestycjami celu publicznego; uznanie w planach zakazu zabudowy położonych w korytarzach lasów, dolin rzecznych, bagien, łąk i pastwisk, stromych zadrzewionych skarp jako obiektów naturalnej retencji wodnej przeciwdziałającej skutkom zmian klimatycznych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48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Przerwanie połączeń ekologicznych poprzez zabudowę z Kaszubskim Parkiem Krajobrazowym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zachowanie połączeń ekologicznych w obrębie dolinek rzecznych, kompleksów lasów, łąk, gruntów ornych i zadrzewień w paśmie Przetoczyno-Sopieszyno – Malwino – Smarzyno – Pobłocie poprzez wprowadzenie do dokumentów planistycznych korytarzy ekologicznych z zakazem zabudowy poza inwestycjami celu publicznego; uznanie w planach zakazu zabudowy położonych w korytarzach lasów, dolin rzecznych, bagien, łąk i pastwisk, stromych zadrzewionych skarp jako obiektów naturalnej retencji wodnej przeciwdziałającej skutkom zmian klimatycznych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zewnętrznych krajobrazu ze sposobami przeciwdziałania – wnętrza krajobrazowe z kontynuacją w parku </a:t>
            </a:r>
          </a:p>
        </p:txBody>
      </p:sp>
      <p:graphicFrame>
        <p:nvGraphicFramePr>
          <p:cNvPr id="83971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4069" name="Group 101"/>
          <p:cNvGraphicFramePr>
            <a:graphicFrameLocks noGrp="1"/>
          </p:cNvGraphicFramePr>
          <p:nvPr/>
        </p:nvGraphicFramePr>
        <p:xfrm>
          <a:off x="0" y="1341438"/>
          <a:ext cx="9144000" cy="4450056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248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wnętrz krajobrazowych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 niższej niż dobra skuteczności ochrony)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harmonijnego krajobrazu wnętrza krajobrazowego  Jeziora Czarnego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ograniczenie zagospodarowania dla funkcji rekreacyjno-wypoczynkowych do północnej części jeziora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w strefie brzegowej  form zagospodarowania innych niż obiekty budowlane, zakłócających stosunki kompozycyjne wnętrza krajobrazowego,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ujednolicona forma drewnianych elementów małej architektury rekreacyjno-wypoczynkowej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48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harmonijnego krajobrazu wnętrza krajobrazowego Jeziora Długiego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ograniczenie zagospodarowania dla funkcji rekreacyjno-wypoczynkowych do wschodniej części jeziora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w strefie brzegowej  form zagospodarowania innych niż obiekty budowlane, zakłócających stosunki kompozycyjne wnętrza krajobrazowego,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ujednolicona forma drewnianych elementów małej architektury rekreacyjno-wypoczynkowej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zewnętrznych krajobrazu ze sposobami przeciwdziałania – ochrona ekspozycji strefy krawędziowej </a:t>
            </a:r>
          </a:p>
        </p:txBody>
      </p:sp>
      <p:graphicFrame>
        <p:nvGraphicFramePr>
          <p:cNvPr id="84995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5060" name="Group 68"/>
          <p:cNvGraphicFramePr>
            <a:graphicFrameLocks noGrp="1"/>
          </p:cNvGraphicFramePr>
          <p:nvPr/>
        </p:nvGraphicFramePr>
        <p:xfrm>
          <a:off x="0" y="1557338"/>
          <a:ext cx="9144000" cy="2682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82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ekspozycji strefy krawędziowej parku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fizjonomicznej krajobrazu strefy krawędziowej parku z głównych ciągów widokowych pasma urbanistycznego Wejherowo – Reda – Rumia – Gdynia – Sopot – Gdańsk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uwzględnienie konieczności zachowania ekspozycji strefy krawędziowej wysoczyzny w granicach parku przy sporządzaniu miejscowych planów zagospodarowania przestrzennego i wydawaniu decyzji o warunkach zabudowy dla obszarów miast Wejherowo, Reda, Rumia, Gdynia, Sopot, Gdańsk w strefie między parkiem krajobrazowym a ciągami widokowymi dróg krajowej nr 6 i wojewódzkiej nr 468 oraz linii kolejowej Wejherowo, Reda, Rumia, Gdynia, Sopot, Gdańsk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zewnętrznych krajobrazu ze sposobami przeciwdziałania – ochrona ekspozycji punktów widokowych </a:t>
            </a:r>
          </a:p>
        </p:txBody>
      </p:sp>
      <p:graphicFrame>
        <p:nvGraphicFramePr>
          <p:cNvPr id="86019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6210" name="Group 194"/>
          <p:cNvGraphicFramePr>
            <a:graphicFrameLocks noGrp="1"/>
          </p:cNvGraphicFramePr>
          <p:nvPr/>
        </p:nvGraphicFramePr>
        <p:xfrm>
          <a:off x="0" y="1412875"/>
          <a:ext cx="9144000" cy="381000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punktów widokowych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 niższej niż dobra skuteczności ochrony)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punktu widokowego Reda Marianowo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odsłonięcie i zachowanie osi i sfer widokowych w kierunku parku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punktu widokowego u wylotu doliny Zagórskiej Strugi przy baterii przeciwlotniczej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odsłonięcie i zachowanie osi i sfer widokowych w kierunku parku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punktu widokowego Lisie Wzgórze w Sopocie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odsłonięcie i zachowanie osi i sfer widokowych w kierunku parku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punktu widokowego Wzniesienie Strzeleckie w Sopocie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odsłonięcie i zachowanie osi i sfer widokowych w kierunku parku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Obniżenie jakości ekspozycji krajobrazowej i funkcjonalności punktu widokowego na wysokości Niedźwiednika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odsłonięcie i zachowanie osi i sfer widokowych w kierunku parku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538"/>
            <a:ext cx="9058275" cy="611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592138" y="65088"/>
            <a:ext cx="653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Krajobrazy wyróżnione metodą audytu – północna część parku</a:t>
            </a:r>
          </a:p>
        </p:txBody>
      </p:sp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strukturalne elementy krajobrazu</a:t>
            </a:r>
          </a:p>
        </p:txBody>
      </p:sp>
      <p:graphicFrame>
        <p:nvGraphicFramePr>
          <p:cNvPr id="5149" name="Group 29"/>
          <p:cNvGraphicFramePr>
            <a:graphicFrameLocks noGrp="1"/>
          </p:cNvGraphicFramePr>
          <p:nvPr/>
        </p:nvGraphicFramePr>
        <p:xfrm>
          <a:off x="250825" y="1484313"/>
          <a:ext cx="8785225" cy="4297680"/>
        </p:xfrm>
        <a:graphic>
          <a:graphicData uri="http://schemas.openxmlformats.org/drawingml/2006/table">
            <a:tbl>
              <a:tblPr/>
              <a:tblGrid>
                <a:gridCol w="1755775">
                  <a:extLst>
                    <a:ext uri="{9D8B030D-6E8A-4147-A177-3AD203B41FA5}">
                      <a16:colId xmlns:a16="http://schemas.microsoft.com/office/drawing/2014/main" val="136226945"/>
                    </a:ext>
                  </a:extLst>
                </a:gridCol>
                <a:gridCol w="1758950">
                  <a:extLst>
                    <a:ext uri="{9D8B030D-6E8A-4147-A177-3AD203B41FA5}">
                      <a16:colId xmlns:a16="http://schemas.microsoft.com/office/drawing/2014/main" val="2344348830"/>
                    </a:ext>
                  </a:extLst>
                </a:gridCol>
                <a:gridCol w="1755775">
                  <a:extLst>
                    <a:ext uri="{9D8B030D-6E8A-4147-A177-3AD203B41FA5}">
                      <a16:colId xmlns:a16="http://schemas.microsoft.com/office/drawing/2014/main" val="3124939794"/>
                    </a:ext>
                  </a:extLst>
                </a:gridCol>
                <a:gridCol w="1758950">
                  <a:extLst>
                    <a:ext uri="{9D8B030D-6E8A-4147-A177-3AD203B41FA5}">
                      <a16:colId xmlns:a16="http://schemas.microsoft.com/office/drawing/2014/main" val="1957391308"/>
                    </a:ext>
                  </a:extLst>
                </a:gridCol>
                <a:gridCol w="1755775">
                  <a:extLst>
                    <a:ext uri="{9D8B030D-6E8A-4147-A177-3AD203B41FA5}">
                      <a16:colId xmlns:a16="http://schemas.microsoft.com/office/drawing/2014/main" val="3213098637"/>
                    </a:ext>
                  </a:extLst>
                </a:gridCol>
              </a:tblGrid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712353"/>
                  </a:ext>
                </a:extLst>
              </a:tr>
              <a:tr h="3222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Strukturalne elementy krajobrazu w ujęciu geoekologicznym – ekosystemy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Niszczenie gleby, naturalnej rzeźby terenu, wydeptywanie i uszkadzanie drzew w obrębie biocenoz leśnych na skutek wzrastającej antropopresji rekreacyjno-wypoczynkowej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objęcie formami ochrony przyrody i krajobrazu obszarów szczególnie cennych a  zagrożonych.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organizacyjne ukierunkowanie rekreantów i wypoczywających z ograniczeniem występowania na terenach leśnych parku i preferowaniem występowania w strefach buforowych poza parkiem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urządzenie infrastruktury technicznej rekreacji i wypoczynku ograniczające możliwość bezpośredniego i pośredniego niszczenia gleb, roślinności leśnej,  rzeźby terenu,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limitowanie form rekreacji i wypoczynku, włącznie z wykluczeniem tych, które przyczyniają się do niszczenia gleb, rzeźby terenu oraz roślinności leśnej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161560"/>
                  </a:ext>
                </a:extLst>
              </a:tr>
            </a:tbl>
          </a:graphicData>
        </a:graphic>
      </p:graphicFrame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592138" y="65088"/>
            <a:ext cx="356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Krajobrazy wyróżnione metodą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audytu – południowa część parku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100513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87148" name="Group 108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038" name="Group 30"/>
          <p:cNvGraphicFramePr>
            <a:graphicFrameLocks noGrp="1"/>
          </p:cNvGraphicFramePr>
          <p:nvPr/>
        </p:nvGraphicFramePr>
        <p:xfrm>
          <a:off x="0" y="1250950"/>
          <a:ext cx="9144000" cy="268224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408916419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3538007944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931756089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123107516"/>
                    </a:ext>
                  </a:extLst>
                </a:gridCol>
              </a:tblGrid>
              <a:tr h="1616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1D-A.3b. – wzgórzowy krajobraz leśny z przewagą siedlisk lasowych rejonu Gniewowa, Wejherowa, Redy i Rumi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Cała jednostka objęta strefami  ochrony krajobrazu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Zniszczenia pokrywy glebowej, naturalnej rzeźby terenu, infrastruktury rekreacyjno-wypoczynkowej i zieleni oraz płoszenie i odstraszanie fauny, na skutek masowego rozwoju rekreacji, sportu i wypoczynku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intensywności form rekreacji i wypoczynku do naturalnej pojemności i odporności terenu,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dostosowanie parametrów form i obiektów zagospodarowania turystycznego do pojemności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gospodarka leśna uwzględniająca masowe wykorzystanie rekreacyjno-sportowo-wypoczynkowe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objęcie formalną ochroną prawną najcenniejszych ekosystemów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kształtowanie strefy ekotonowej lasów i innych ekosystemów na styku granica parku – tereny zabudowane i planowane do zabudowy w sposób ograniczający przenikanie roślinności ruderalnej do biocenoz parku krajobrazowego – realizowane w szczególności poprzez zachowywanie pasm roślinności o funkcji izolującej i ekologicznej na terenach zabudowanych i planowanych do zabudowy wzdłuż granic parku (ustalenie do dokumentów planistycznych)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715852"/>
                  </a:ext>
                </a:extLst>
              </a:tr>
            </a:tbl>
          </a:graphicData>
        </a:graphic>
      </p:graphicFrame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88067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062" name="Group 30"/>
          <p:cNvGraphicFramePr>
            <a:graphicFrameLocks noGrp="1"/>
          </p:cNvGraphicFramePr>
          <p:nvPr/>
        </p:nvGraphicFramePr>
        <p:xfrm>
          <a:off x="0" y="1484313"/>
          <a:ext cx="9144000" cy="313944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256335618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1076313519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3057332939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11141644"/>
                    </a:ext>
                  </a:extLst>
                </a:gridCol>
              </a:tblGrid>
              <a:tr h="1768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2D-A.3b. – wzgórzowy krajobraz leśny z przewagą siedlisk lasowych rejonu Łężyc i Gdyni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Strefy ochrony krajobrazu w części wschodniej i północnej od granicy parku do wysokości polany Łężyce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Płoszenie i odstraszanie fauny, zniszczenia pokrywy glebowej, naturalnej rzeźby terenu, infrastruktury rekreacyjno-wypoczynkowej i zieleni na skutek masowego rozwoju rekreacji, sportu i wypoczynku.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Niekorzystne rozwinięcie strefy styku z terenami zurbanizowanymi wcinającymi się półwyspami w strukturę krajobrazów leśnych.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Rozcięcie drogą ekspresową S6 i dwujezdniową ul. Kwiatkowskiego oraz węzłem na skrzyżowaniu obu dróg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intensywności form rekreacji i wypoczynku do naturalnej pojemności i odporności terenu,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parametrów form i obiektów zagospodarowania turystycznego do pojemności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gospodarka leśna uwzględniająca masowe wykorzystanie rekreacyjno-sportowo-wypoczynkowe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objęcie formalną ochroną prawną najcenniejszych ekosystemów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przeciwdziałanie efektom izolacji w pasie drogowym drogi S6, ul. Kwiatkowskiego i węzła drogowego  poprzez budowę funkcjonalnych przejść dla zwierząt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kształtowanie strefy ekotonowej lasów i innych ekosystemów na styku granica parku – tereny zabudowane i planowane do zabudowy w sposób ograniczający przenikanie roślinności ruderalnej do biocenoz parku krajobrazowego – realizowane w szczególności poprzez zachowywanie pasm roślinności o funkcji izolującej i ekologicznej na terenach zabudowanych i planowanych do zabudowy wzdłuż granic parku (ustalenie do dokumentów planistycznych)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15718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89091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084" name="Group 28"/>
          <p:cNvGraphicFramePr>
            <a:graphicFrameLocks noGrp="1"/>
          </p:cNvGraphicFramePr>
          <p:nvPr/>
        </p:nvGraphicFramePr>
        <p:xfrm>
          <a:off x="0" y="1412875"/>
          <a:ext cx="9144000" cy="298704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399025414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1089094337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303006181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634080460"/>
                    </a:ext>
                  </a:extLst>
                </a:gridCol>
              </a:tblGrid>
              <a:tr h="1768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3D-A.3b. – wzgórzowy krajobraz leśny z przewagą siedlisk lasowych rejonu Wiczlina, Dąbrowy, Karwin i Małego Kacka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Cała jednostka z wyłączeniem pasa drogi S6 objęta strefami ochrony krajobrazu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Zniszczenia pokrywy glebowej, naturalnej rzeźby terenu, infrastruktury rekreacyjno-wypoczynkowej i zieleni oraz płoszenie i odstraszanie fauny, na skutek masowego rozwoju rekreacji, sportu i wypoczynku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Niekorzystne rozwinięcie strefy styku z terenami zurbanizowanymi wcinającymi się półwyspami w strukturę krajobrazów leśnych.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Rozcięcie drogą ekspresową S6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intensywności form rekreacji i wypoczynku do naturalnej pojemności i odporności terenu,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parametrów form i obiektów zagospodarowania turystycznego do pojemności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gospodarka leśna uwzględniająca masowe wykorzystanie rekreacyjno-sportowo-wypoczynkowe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objęcie formalną ochroną prawną najcenniejszych ekosystemów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przeciwdziałanie efektom izolacji w pasie drogowym drogi S6 poprzez budowę przejść dla zwierząt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kształtowanie strefy ekotonowej lasów i innych ekosystemów na styku granica parku – tereny zabudowane i planowane do zabudowy w sposób ograniczający przenikanie roślinności ruderalnej do biocenoz parku krajobrazowego – realizowane w szczególności poprzez zachowywanie pasm roślinności o funkcji izolującej i ekologicznej na terenach zabudowanych i planowanych do zabudowy wzdłuż granic parku (ustalenie do dokumentów planistycznych)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4484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90115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110" name="Group 30"/>
          <p:cNvGraphicFramePr>
            <a:graphicFrameLocks noGrp="1"/>
          </p:cNvGraphicFramePr>
          <p:nvPr/>
        </p:nvGraphicFramePr>
        <p:xfrm>
          <a:off x="0" y="1484313"/>
          <a:ext cx="9144000" cy="298704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1697846268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893772183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3109467183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1076191694"/>
                    </a:ext>
                  </a:extLst>
                </a:gridCol>
              </a:tblGrid>
              <a:tr h="1768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4D-A.3b. – wzgórzowy krajobraz leśny z przewagą siedlisk lasowych rejonu Lasów Sopockich i Lasów Oliwskich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Strefy ochrony krajobrazu w całej jednostce z wyłączeniem krajobrazów równinnych i falistych w części zachodniej oraz pasów drogowych głównych dróg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Zniszczenia pokrywy glebowej, naturalnej rzeźby terenu, infrastruktury rekreacyjno-wypoczynkowej i zieleni oraz płoszenie i odstraszanie fauny, na skutek masowego rozwoju rekreacji, sportu i wypoczynku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Niekorzystne rozwinięcie strefy styku z terenami zurbanizowanymi wcinającymi się półwyspami w strukturę krajobrazów leśnych.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Rozcięcie drogą ekspresową S6 i wojewódzką 218.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intensywności form rekreacji i wypoczynku do naturalnej pojemności i odporności terenu,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dostosowanie parametrów form i obiektów zagospodarowania turystycznego do pojemności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gospodarka leśna uwzględniająca masowe wykorzystanie rekreacyjno-sportowo-wypoczynkowe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objęcie formalną ochroną prawną najcenniejszych ekosystemów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przeciwdziałanie efektom izolacji w pasie drogowym drogi S6 i 218 poprzez budowę przejść dla zwierząt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kształtowanie strefy ekotonowej lasów i innych ekosystemów na styku granica parku – tereny zabudowane i planowane do zabudowy w sposób ograniczający przenikanie roślinności ruderalnej do biocenoz parku krajobrazowego – realizowane w szczególności poprzez zachowywanie pasm roślinności o funkcji izolującej i ekologicznej na terenach zabudowanych i planowanych do zabudowy wzdłuż granic parku (ustalenie do dokumentów planistycznych)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57436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91139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134" name="Group 30"/>
          <p:cNvGraphicFramePr>
            <a:graphicFrameLocks noGrp="1"/>
          </p:cNvGraphicFramePr>
          <p:nvPr/>
        </p:nvGraphicFramePr>
        <p:xfrm>
          <a:off x="0" y="1412875"/>
          <a:ext cx="9144000" cy="298704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709074012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27327023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703844226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4246280779"/>
                    </a:ext>
                  </a:extLst>
                </a:gridCol>
              </a:tblGrid>
              <a:tr h="1768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5D-A.3b. – wzgórzowy krajobraz leśny z przewagą siedlisk lasowych rejonu Gdańska Złotej Karczmy i Wrzeszcza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Cała jednostka objęta strefami ochrony krajobrazu z wyłączeniem drogi wojewódzkiej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Zniszczenia pokrywy glebowej, naturalnej rzeźby terenu, infrastruktury rekreacyjno-wypoczynkowej i zieleni oraz płoszenie i odstraszanie fauny, na skutek masowego rozwoju rekreacji, sportu i wypoczynku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Niekorzystne rozwinięcie strefy styku z terenami zurbanizowanymi wcinającymi się półwyspami w strukturę krajobrazów leśnych.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Rozcięcie drogą wojewódzką 472.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intensywności form rekreacji i wypoczynku do naturalnej pojemności i odporności terenu,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dostosowanie parametrów form i obiektów zagospodarowania turystycznego do pojemności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gospodarka leśna uwzględniająca masowe wykorzystanie rekreacyjno-sportowo-wypoczynkowe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objęcie formalną ochroną prawną najcenniejszych ekosystemów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przeciwdziałanie efektom izolacji w pasie drogowym drogi S6 i 218 poprzez budowę przejść dla zwierząt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kształtowanie strefy ekotonowej lasów i innych ekosystemów na styku granica parku – tereny zabudowane i planowane do zabudowy w sposób ograniczający przenikanie roślinności ruderalnej do biocenoz parku krajobrazowego – realizowane w szczególności poprzez zachowywanie pasm roślinności o funkcji izolującej i ekologicznej na terenach zabudowanych i planowanych do zabudowy wzdłuż granic parku (ustalenie do dokumentów planistycznych)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41734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92163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156" name="Group 28"/>
          <p:cNvGraphicFramePr>
            <a:graphicFrameLocks noGrp="1"/>
          </p:cNvGraphicFramePr>
          <p:nvPr/>
        </p:nvGraphicFramePr>
        <p:xfrm>
          <a:off x="0" y="1412875"/>
          <a:ext cx="9144000" cy="161544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164445084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3967281472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514319073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1806616106"/>
                    </a:ext>
                  </a:extLst>
                </a:gridCol>
              </a:tblGrid>
              <a:tr h="1158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6D-A.3b. – wzgórzowy krajobraz leśny z przewagą siedlisk lasowych rejonu Gdańska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Cała jednostka objęta strefami ochrony krajobrazu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Umiarkowane zagrożenie presją turystyczno-rekreacyjną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intensywności form rekreacji i wypoczynku do naturalnej pojemności i odporności terenu,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parametrów form i obiektów zagospodarowania turystycznego do pojemności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gospodarka leśna uwzględniająca wykorzystanie rekreacyjno-sportowo-wypoczynkowe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objęcie formalną ochroną prawną najcenniejszych ekosystemów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304989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93187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9181" name="Group 29"/>
          <p:cNvGraphicFramePr>
            <a:graphicFrameLocks noGrp="1"/>
          </p:cNvGraphicFramePr>
          <p:nvPr/>
        </p:nvGraphicFramePr>
        <p:xfrm>
          <a:off x="0" y="1484313"/>
          <a:ext cx="9144000" cy="237744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126323924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3039905968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669238718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3954202351"/>
                    </a:ext>
                  </a:extLst>
                </a:gridCol>
              </a:tblGrid>
              <a:tr h="1006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1C-A.3b – pagórkowaty krajobraz leśny z przewagą siedlisk lasowych rejonu Grabowiec, Sopieszyno, Przetoczyno Małe Gowin, Duże Gowino, Pętkowice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Krajobraz słabo zagrożony w strefach styku z terenami wiejskimi, podlegający niewielkiej presji turystyczno-rekreacyjnej. Rozcięty drogami wojewódzkimi 224 i 218.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kształtowanie strefy ekotonowej lasów i innych ekosystemów na styku granica parku – tereny zabudowane i planowane do zabudowy w sposób ograniczający przenikanie roślinności ruderalnej do biocenoz parku krajobrazowego – realizowane w szczególności poprzez zachowywanie pasm roślinności o funkcji izolującej i ekologicznej na terenach zabudowanych i planowanych do zabudowy wzdłuż granic parku (ustalenie do dokumentów planistycznych)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czynna i bierna ochrona jezior i torfowisk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łąk i gruntów ornych małych śródleśnych polan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efektom fragmentacji i izolacji w pasach drogowych dróg 224 i 218 poprzez zapewnienie swobodnej i bezpiecznej migracji zwierząt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19476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50231" name="Group 55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54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221" name="Group 45"/>
          <p:cNvGraphicFramePr>
            <a:graphicFrameLocks noGrp="1"/>
          </p:cNvGraphicFramePr>
          <p:nvPr/>
        </p:nvGraphicFramePr>
        <p:xfrm>
          <a:off x="0" y="1196975"/>
          <a:ext cx="9144000" cy="1920240"/>
        </p:xfrm>
        <a:graphic>
          <a:graphicData uri="http://schemas.openxmlformats.org/drawingml/2006/table">
            <a:tbl>
              <a:tblPr/>
              <a:tblGrid>
                <a:gridCol w="1547813">
                  <a:extLst>
                    <a:ext uri="{9D8B030D-6E8A-4147-A177-3AD203B41FA5}">
                      <a16:colId xmlns:a16="http://schemas.microsoft.com/office/drawing/2014/main" val="338459125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1862771417"/>
                    </a:ext>
                  </a:extLst>
                </a:gridCol>
                <a:gridCol w="1944687">
                  <a:extLst>
                    <a:ext uri="{9D8B030D-6E8A-4147-A177-3AD203B41FA5}">
                      <a16:colId xmlns:a16="http://schemas.microsoft.com/office/drawing/2014/main" val="4087953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13011488"/>
                    </a:ext>
                  </a:extLst>
                </a:gridCol>
              </a:tblGrid>
              <a:tr h="854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2C-A.3b – pagórkowaty krajobraz leśny z przewagą siedlisk lasowych rejonu Grabowiec, Czarna Dąbrówka 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Krajobraz słabo zagrożony w strefach styku z terenami wiejskimi, podlegający niewielkiej presji turystyczno-rekreacyjnej. Rozcięty drogą nr 224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kształtowanie strefy ekotonowej lasów i innych ekosystemów na styku granica parku – tereny zabudowane i planowane do zabudowy w sposób ograniczający przenikanie roślinności ruderalnej do biocenoz parku krajobrazowego – realizowane w szczególności poprzez zachowywanie pasm roślinności o funkcji izolującej i ekologicznej na terenach zabudowanych i planowanych do zabudowy wzdłuż granic parku (ustalenie do dokumentów planistycznych)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czynna i bierna ochrona jezior i torfowisk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efektom fragmentacji i izolacji w pasach drogowych dróg 224 poprzez zapewnienie swobodnej i bezpiecznej migracji zwierząt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310072"/>
                  </a:ext>
                </a:extLst>
              </a:tr>
            </a:tbl>
          </a:graphicData>
        </a:graphic>
      </p:graphicFrame>
      <p:graphicFrame>
        <p:nvGraphicFramePr>
          <p:cNvPr id="50224" name="Group 48"/>
          <p:cNvGraphicFramePr>
            <a:graphicFrameLocks noGrp="1"/>
          </p:cNvGraphicFramePr>
          <p:nvPr/>
        </p:nvGraphicFramePr>
        <p:xfrm>
          <a:off x="0" y="3171825"/>
          <a:ext cx="9144000" cy="3688080"/>
        </p:xfrm>
        <a:graphic>
          <a:graphicData uri="http://schemas.openxmlformats.org/drawingml/2006/table">
            <a:tbl>
              <a:tblPr/>
              <a:tblGrid>
                <a:gridCol w="1547813">
                  <a:extLst>
                    <a:ext uri="{9D8B030D-6E8A-4147-A177-3AD203B41FA5}">
                      <a16:colId xmlns:a16="http://schemas.microsoft.com/office/drawing/2014/main" val="1369765832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3782838037"/>
                    </a:ext>
                  </a:extLst>
                </a:gridCol>
                <a:gridCol w="1944687">
                  <a:extLst>
                    <a:ext uri="{9D8B030D-6E8A-4147-A177-3AD203B41FA5}">
                      <a16:colId xmlns:a16="http://schemas.microsoft.com/office/drawing/2014/main" val="48521824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328295056"/>
                    </a:ext>
                  </a:extLst>
                </a:gridCol>
              </a:tblGrid>
              <a:tr h="1912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3C-A.3b – pagórkowaty krajobraz leśny z przewagą siedlisk lasowych rejonu Bieszkowic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Krajobraz zagrożony w strefach styku z terenami wiejskimi, podlegający dużej presji turystyczno-rekreacyjnej przy jeziorze. Rozcięty drogą nr 218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kształtowanie strefy ekotonowej lasów i innych ekosystemów na styku granica parku – tereny zabudowane i planowane do zabudowy w sposób ograniczający przenikanie roślinności ruderalnej do biocenoz parku krajobrazowego – realizowane w szczególności poprzez zachowywanie pasm roślinności o funkcji izolującej i ekologicznej na terenach zabudowanych i planowanych do zabudowy wzdłuż granic parku (ustalenie do dokumentów planistycznych)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czynna i bierna ochrona jezior i torfowisk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łąk i gruntów ornych małych śródleśnych polan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efektom fragmentacji i izolacji w pasie  drogowym drogi 218 poprzez zapewnienie swobodnej i bezpiecznej migracji zwierząt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rekreacyjno-wypoczynkowej, zieleni i degradacją jezior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332257"/>
                  </a:ext>
                </a:extLst>
              </a:tr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1C-A.3a – pagórkowaty krajobraz leśny z przewagą siedlisk borowych rejonu Bieszkowic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Krajobraz zagrożony na granicy z zabudowanymi terenami wiejskimi Bieszkowic, podlegający dużej  presji turystyczno-rekreacyjnej, w szczególności przy jeziorach.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kształtowanie strefy ekotonowej lasów i innych ekosystemów na styku granica parku – tereny zabudowane i planowane do zabudowy w sposób ograniczający przenikanie roślinności ruderalnej do biocenoz parku krajobrazowego – realizowane w szczególności poprzez zachowywanie pasm roślinności o funkcji izolującej i ekologicznej na terenach zabudowanych i planowanych do zabudowy wzdłuż granic parku (ustalenie do dokumentów planistycznych)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czynna i bierna ochrona jezior i torfowisk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rekreacyjno-wypoczynkowej, zieleni i degradacją jezior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9344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95235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233" name="Group 33"/>
          <p:cNvGraphicFramePr>
            <a:graphicFrameLocks noGrp="1"/>
          </p:cNvGraphicFramePr>
          <p:nvPr/>
        </p:nvGraphicFramePr>
        <p:xfrm>
          <a:off x="0" y="1281113"/>
          <a:ext cx="9144000" cy="460248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1943809757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1131693926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3002702754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152794665"/>
                    </a:ext>
                  </a:extLst>
                </a:gridCol>
              </a:tblGrid>
              <a:tr h="854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1G-A.3b. – dolinny krajobraz leśny z przewagą siedlisk lasowych Doliny Cedronu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Strefy ochrony krajobrazu stanowią łąkowe wnętrza krajobrazowe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Potencjalne zagrożenie naturalną sukcesją ekologiczną lub zalesieniem terenów otwartych.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Efekt izolacji i fragmentacji w pasie drogi 218.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zabudowy z wyjątkiem, dróg i niezbędnej infrastruktury technicznej poza terenami działek już zabudowanych oraz przeznaczonych do zabudowy w obowiązujących planach miejscowych i decyzjach o warunkach zabudowy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 otwartych terenów łąk i gruntów ornych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czynna i bierna ochrona łąk i pastwisk oraz wód powierzchniowych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ochrona przedpoli ekspozycyjnych i osi widokowych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ochrona w planach miejscowych terenów leśnych i otwartych doliny jako obiektów naturalnej retencji wodnej przeciwdziałającej zmianom klimatycznym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016799"/>
                  </a:ext>
                </a:extLst>
              </a:tr>
              <a:tr h="1006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2G-A.3b. – dolinny krajobraz leśny z przewagą siedlisk lasowych Doliny Potoku Rynarzewskiego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Potencjalne zagrożenie naturalną sukcesją ekologiczną lub zalesieniem terenów otwartych.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Efekt negatywnego oddziaływania hałasowego, zanieczyszczeń powietrza oraz izolacji i fragmentacji w pasie drogi 218.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Silna presja turystyczno-wypoczynkowa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zabudowy, dróg i niezbędnej infrastruktury technicznej poza terenami działek już zabudowanych oraz przeznaczonych do zabudowy w obowiązujących planach miejscowych i decyzjach o warunkach zabudowy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 otwartych terenów łąk i gruntów ornych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czynna i bierna ochrona łąk i wód powierzchniowych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ochrona przedpoli ekspozycyjnych i osi widokowych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efektom fragmentacji i izolacji w pasie  drogowym drogi 218 poprzez zapewnienie swobodnej i bezpiecznej migracji zwierząt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ochrona w planach miejscowych terenów leśnych i otwartych doliny jako obiektów naturalnej retencji wodnej przeciwdziałającej zmianom klimatycznym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86877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strukturalne elementy krajobrazu </a:t>
            </a:r>
          </a:p>
        </p:txBody>
      </p:sp>
      <p:graphicFrame>
        <p:nvGraphicFramePr>
          <p:cNvPr id="6176" name="Group 32"/>
          <p:cNvGraphicFramePr>
            <a:graphicFrameLocks noGrp="1"/>
          </p:cNvGraphicFramePr>
          <p:nvPr/>
        </p:nvGraphicFramePr>
        <p:xfrm>
          <a:off x="0" y="1628775"/>
          <a:ext cx="9144000" cy="28352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35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Wzrost antropopresji związanej z zabudową strefy brzegowej oraz zwiększoną intensywnością użytkowania rekreacyjno-wypoczynkowego  Jezior: Okuniewo, Wyspowo, Bieszkowice i Zawiat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wskazania do planów zagospodarowania ograniczające intensywność zabudowy i zagospodarowania rekreacyjno-wypoczynkowego strefy brzegowej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zakaz zabudowy strefy brzegowej jezior poza obowiązującymi planami miejscowymi i decyzjami o warunkach zabudowy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limitowanie dostępu do jezior w zakresie użytkowania sprzętem wodnym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preferowanie stref przyległych do jezior w zakresie realizacji infrastruktury technicznej wodno-kanalizacyjnej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Antropogeniczne zwiększenie eutrofizacji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Ograniczanie metodami planistycznymi, technicznymi i biologicznymi dopływających ładunków substancji eutrofizujących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613" name="Group 85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52270" name="Group 46"/>
          <p:cNvGraphicFramePr>
            <a:graphicFrameLocks noGrp="1"/>
          </p:cNvGraphicFramePr>
          <p:nvPr/>
        </p:nvGraphicFramePr>
        <p:xfrm>
          <a:off x="0" y="476250"/>
          <a:ext cx="9144000" cy="854075"/>
        </p:xfrm>
        <a:graphic>
          <a:graphicData uri="http://schemas.openxmlformats.org/drawingml/2006/table">
            <a:tbl>
              <a:tblPr/>
              <a:tblGrid>
                <a:gridCol w="140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4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263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944413"/>
              </p:ext>
            </p:extLst>
          </p:nvPr>
        </p:nvGraphicFramePr>
        <p:xfrm>
          <a:off x="0" y="1531242"/>
          <a:ext cx="9144000" cy="5303520"/>
        </p:xfrm>
        <a:graphic>
          <a:graphicData uri="http://schemas.openxmlformats.org/drawingml/2006/table">
            <a:tbl>
              <a:tblPr/>
              <a:tblGrid>
                <a:gridCol w="1403350">
                  <a:extLst>
                    <a:ext uri="{9D8B030D-6E8A-4147-A177-3AD203B41FA5}">
                      <a16:colId xmlns:a16="http://schemas.microsoft.com/office/drawing/2014/main" val="1619674301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3070154262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3835403817"/>
                    </a:ext>
                  </a:extLst>
                </a:gridCol>
                <a:gridCol w="5435600">
                  <a:extLst>
                    <a:ext uri="{9D8B030D-6E8A-4147-A177-3AD203B41FA5}">
                      <a16:colId xmlns:a16="http://schemas.microsoft.com/office/drawing/2014/main" val="4187800014"/>
                    </a:ext>
                  </a:extLst>
                </a:gridCol>
              </a:tblGrid>
              <a:tr h="1920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3G-A.3b. – dolinny krajobraz leśny z przewagą siedlisk lasowych Doliny Potoku Prochowego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Cały krajobraz w strefach ochrony krajobrazu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Potencjalne zagrożenie naturalną sukcesją ekologiczną lub zalesieniem terenów otwartych.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Silna presja turystyczno-wypoczynkowa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zabudowy z wyjątkiem, dróg i niezbędnej infrastruktury technicznej poza terenami działek już zabudowanych oraz przeznaczonych do zabudowy w obowiązujących planach miejscowych i decyzjach o warunkach zabudowy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 otwartych terenów łąk i gruntów ornych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czynna i bierna ochrona łąk i wód powierzchniowych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ochrona przedpoli ekspozycyjnych i osi widokowych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intensywności form rekreacji i wypoczynku do naturalnej pojemności i odporności terenu,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parametrów form i obiektów zagospodarowania turystycznego do pojemności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gospodarka leśna uwzględniająca wykorzystanie rekreacyjno-sportowo-wypoczynkowe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objęcie formalną ochroną prawną najcenniejszych ekosystemów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w planach miejscowych terenów leśnych i otwartych doliny jako obiektów naturalnej retencji wodnej przeciwdziałającej zmianom klimatycznym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03816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4G-A.3b. – dolinny krajobraz leśny z przewagą siedlisk lasowych Doliny Gościciny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Cały krajobraz w strefie ochrony krajobrazu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Potencjalne zagrożenie przekształceniem koryta rzecznego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zachowanie naturalnego charakteru hydrograficznego i hydrologicznego rzeki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zachowanie struktury nadrzecznych wilgotnych lasów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w planach miejscowych terenów leśnych i otwartych doliny jako obiektów naturalnej retencji wodnej przeciwdziałającej zmianom klimatycznym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305450"/>
                  </a:ext>
                </a:extLst>
              </a:tr>
              <a:tr h="1006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1G-A.3c. – dolinny krajobraz leśny z przewagą siedlisk łęgowych i olsów Doliny Potoku Kacza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Cały krajobraz w strefach ochrony krajobrazu z wyjątkiem pasa drogi S6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Potencjalne zagrożenie naturalną sukcesją ekologiczną lub zalesieniem terenów otwartych.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Dolina przecięta drogą S6.</a:t>
                      </a:r>
                      <a:endParaRPr kumimoji="0" lang="pl-PL" alt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zabudowy z wyjątkiem dróg i niezbędnej infrastruktury technicznej poza terenami działek już zabudowanych oraz przeznaczonych do zabudowy w obowiązujących planach miejscowych i decyzjach o warunkach zabudowy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 terenów otwartych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gospodarka leśna uwzględniająca wykorzystanie rekreacyjno-sportowo-wypoczynkowe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czynna i bierna ochrona ziołorośli,  szuwarów, torfowisk oraz wód powierzchniowych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efektom fragmentacji i izolacji w pasie  drogowym drogi S6 poprzez zapewnienie migracji zwierząt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w planach miejscowych terenów leśnych i otwartych doliny jako obiektów naturalnej retencji wodnej przeciwdziałającej zmianom klimatycznym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79277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97283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288" name="Group 40"/>
          <p:cNvGraphicFramePr>
            <a:graphicFrameLocks noGrp="1"/>
          </p:cNvGraphicFramePr>
          <p:nvPr/>
        </p:nvGraphicFramePr>
        <p:xfrm>
          <a:off x="0" y="1484313"/>
          <a:ext cx="9144000" cy="347472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503000292"/>
                    </a:ext>
                  </a:extLst>
                </a:gridCol>
                <a:gridCol w="1122363">
                  <a:extLst>
                    <a:ext uri="{9D8B030D-6E8A-4147-A177-3AD203B41FA5}">
                      <a16:colId xmlns:a16="http://schemas.microsoft.com/office/drawing/2014/main" val="1847379653"/>
                    </a:ext>
                  </a:extLst>
                </a:gridCol>
                <a:gridCol w="2368550">
                  <a:extLst>
                    <a:ext uri="{9D8B030D-6E8A-4147-A177-3AD203B41FA5}">
                      <a16:colId xmlns:a16="http://schemas.microsoft.com/office/drawing/2014/main" val="1969595528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1821701360"/>
                    </a:ext>
                  </a:extLst>
                </a:gridCol>
              </a:tblGrid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2G-A.3c. – dolinny krajobraz leśny z przewagą siedlisk łęgowych i olsów Doliny Swelini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Cały krajobraz w strefie ochrony krajobrazu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Potencjalne zagrożenie naturalną sukcesją ekologiczną lub zalesieniem terenów otwartych.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czynna i bierna ochrona ziołorośli,  szuwarów, torfowisk oraz wód powierzchniowych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ochrona w planach miejscowych terenów leśnych i otwartych doliny jako obiektów naturalnej retencji wodnej przeciwdziałającej zmianom klimatycznym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137222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3G-A.3c. – dolinny krajobraz leśny z przewagą siedlisk łęgowych i olsów Doliny Strzyży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Cały krajobraz w strefach ochrony krajobrazu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Potencjalne zagrożenie wzrostem presji rekreacyjno-wypoczynkowej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gospodarka leśna uwzględniająca wykorzystanie rekreacyjno-wypoczynkowe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w planach miejscowych terenów leśnych i otwartych doliny jako obiektów naturalnej retencji wodnej przeciwdziałającej zmianom klimatycznym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607923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1H-A.1a. – krajobraz obniżeń z wodami powierzchniowymi jeziorny rejonu Rezerwatu Pełcznica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Cały krajobraz w strefach ochrony krajobrazu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Potencjalne zagrożenie wzrostem presji rekreacyjno-wypoczynkowej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dostosowanie form i obiektów zagospodarowania turystycznego do pojemności terenu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 oraz jezior, infrastruktury rekreacyjno-wypoczynkowej i zieleni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04105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98307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302" name="Group 30"/>
          <p:cNvGraphicFramePr>
            <a:graphicFrameLocks noGrp="1"/>
          </p:cNvGraphicFramePr>
          <p:nvPr/>
        </p:nvGraphicFramePr>
        <p:xfrm>
          <a:off x="0" y="1341438"/>
          <a:ext cx="9144000" cy="344424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1739338814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1087560790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831657614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55069796"/>
                    </a:ext>
                  </a:extLst>
                </a:gridCol>
              </a:tblGrid>
              <a:tr h="2073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1G-A.2a. – dolinny krajobraz bagienno-łąkowy, głównie bezleśny z przewagą ekstensywnie użytkowanych łąk doliny Zagórskiej Strugi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Cały krajobraz w strefach ochrony krajobrazu z wyjątkiem terenów zabudowanych i infrastruktury gazowej Starej Piły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naturalną sukcesją ekologiczną lub zalesieniem terenów otwartych.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Rozproszona zabudowa w rejonie Starej Piły, Reszek, Leśnictwa Piekiełko w Bieszkowicach.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Drogi leśne i szlaki turystyczne. Występuje dosyć duże obciążenie rekreacyjne.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wysokości Starej Piły w dolinie zlokalizowane są urządzenia związane z gazociągiem wysokiego ciśnienia.  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zabudowy z wyjątkiem dróg i niezbędnej infrastruktury technicznej poza terenami działek już zabudowanych oraz przeznaczonych do zabudowy w obowiązujących planach miejscowych i decyzjach o warunkach zabudowy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 otwartych terenów łąk i gruntów ornych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czynna i bierna ochrona łąk, ziołorośli, szuwarów i nadrzecznych zadrzewień łęgowych oraz  wód powierzchniowych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ochrona przedpoli ekspozycyjnych i osi widokowych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intensywności form rekreacji i wypoczynku do naturalnej pojemności i odporności terenu,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dostosowanie parametrów form i obiektów zagospodarowania turystycznego do pojemności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gospodarka leśna uwzględniająca wykorzystanie rekreacyjno-sportowo-wypoczynkowe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objęcie formalną ochroną prawną najcenniejszych ekosystemów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przysłonięcie zadrzewieniem stacji gazowej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w planach miejscowych terenów leśnych i otwartych doliny jako obiektów naturalnej retencji wodnej przeciwdziałającej skutkom zmian klimatycznych i przekształceń antropogenicznych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43466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99331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326" name="Group 30"/>
          <p:cNvGraphicFramePr>
            <a:graphicFrameLocks noGrp="1"/>
          </p:cNvGraphicFramePr>
          <p:nvPr/>
        </p:nvGraphicFramePr>
        <p:xfrm>
          <a:off x="0" y="1412875"/>
          <a:ext cx="9144000" cy="359664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195893305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1994878372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341514895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3309054074"/>
                    </a:ext>
                  </a:extLst>
                </a:gridCol>
              </a:tblGrid>
              <a:tr h="2073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2G-A.2a. – dolinny krajobraz bagienno-łąkowy, głównie bezleśny z przewagą ekstensywnie użytkowanych łąk Doliny Marszewskiego Potoku</a:t>
                      </a:r>
                      <a:endParaRPr kumimoji="0" lang="pl-PL" alt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Cały krajobraz w strefach ochrony krajobrazu z wyjątkiem terenów zabudowanych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Fragmentacja, izolacja i zagrożenie hałasowe wzdłuż doliny - ul. Marszewska łącząca polanę Łężyce i wieś Koleczkowo z Gdynią Chylonia.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Intensywne wykorzystywanie rekreacyjno-turystycznie. Wtórna sukcesja ekologiczna w kierunku ziołorośli i zadrzewień – zanikanie otwartych terenów łąkowych i ziołoroślowych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zabudowy z wyjątkiem dróg i niezbędnej infrastruktury technicznej poza terenami działek już zabudowanych oraz przeznaczonych do zabudowy w obowiązujących planach miejscowych i decyzjach o warunkach zabudowy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 otwartych terenów łąk i gruntów ornych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czynna i bierna ochrona łąk, ziołorośli, szuwarów i nadrzecznych zadrzewień łęgowych oraz  wód powierzchniowych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ochrona przedpoli ekspozycyjnych i osi widokowych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intensywności form rekreacji i wypoczynku do naturalnej pojemności i odporności terenu,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dostosowanie parametrów form i obiektów zagospodarowania turystycznego do pojemności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gospodarka leśna uwzględniająca wykorzystanie rekreacyjno-sportowo-wypoczynkowe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objęcie ochroną najcenniejszych ekosystemów,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efektom izolacji i fragmentacji wzdłuż drogi biegnącej dnem doliny – ul. Marszewska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w planach miejscowych terenów leśnych i otwartych doliny jako obiektów naturalnej retencji wodnej przeciwdziałającej skutkom zmian klimatycznych i przekształceń antropogenicznych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907369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100355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350" name="Group 30"/>
          <p:cNvGraphicFramePr>
            <a:graphicFrameLocks noGrp="1"/>
          </p:cNvGraphicFramePr>
          <p:nvPr/>
        </p:nvGraphicFramePr>
        <p:xfrm>
          <a:off x="0" y="1484313"/>
          <a:ext cx="9144000" cy="329184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4218234699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325006924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3482389999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341528151"/>
                    </a:ext>
                  </a:extLst>
                </a:gridCol>
              </a:tblGrid>
              <a:tr h="1920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1G-B.8e. – dolinny krajobraz podmiejski i osadniczy wielkoobszarowych zespołów pałacowo-parkowych i klasztornych oraz innych komponowanych układów architektury, zieleni i wód Doliny Radości (Potoku Oliwskiego)</a:t>
                      </a:r>
                      <a:endParaRPr kumimoji="0" lang="pl-PL" alt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Cały krajobraz w strefach ochrony krajobrazu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Silna presja rekreacyjno-wypoczynkowa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Zanikanie otwartych terenów łąkowych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zabudowy z wyjątkiem dróg i niezbędnej infrastruktury technicznej poza terenami działek już zabudowanych oraz przeznaczonych do zabudowy w obowiązujących planach miejscowych i decyzjach o warunkach zabudowy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zalesiania otwartych terenów łąk i gruntów ornych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czynna i bierna ochrona łąk, ziołorośli, szuwarów i nadrzecznych zadrzewień łęgowych oraz  wód powierzchniowych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ochrona przedpoli ekspozycyjnych i osi widokowych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dostosowanie intensywności form rekreacji i wypoczynku do naturalnej pojemności i odporności terenu,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dostosowanie parametrów form i obiektów zagospodarowania turystycznego do pojemności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gospodarka leśna uwzględniająca wykorzystanie rekreacyjno-sportowo-wypoczynkowe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objęcie formalną ochroną prawną najcenniejszych ekosystemów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ochrona w planach miejscowych terenów leśnych i otwartych doliny jako obiektów naturalnej retencji wodnej przeciwdziałającej skutkom zmian klimatycznych i przekształceń antropogenicznych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51016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101379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7381" name="Group 37"/>
          <p:cNvGraphicFramePr>
            <a:graphicFrameLocks noGrp="1"/>
          </p:cNvGraphicFramePr>
          <p:nvPr/>
        </p:nvGraphicFramePr>
        <p:xfrm>
          <a:off x="0" y="1484313"/>
          <a:ext cx="9144000" cy="3992864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676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1B-B.6c. – falisty krajobraz wiejski z przewagą mozaikowato rozmieszczonych użytków rolnych tworzących małe pola polany Gniewowo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Postępująca zabudowa mieszkaniowa i letniskowa z dowolnymi formami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architektonicznymi.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Rozwój miejscowości nie ma charakteru zwartego, postępuje rozproszenie zabudowy. Zanik cech charakterystycznych zabudowy tradycyjnej. Tylko nieliczne obiekt wpisane zostały do ewidencji gminnej zabytków. W większości zlokalizowane są na obrzeżach wsi w obrębie leśniczówek.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wprowadzenie zakazu zabudowy poza terenami przeznaczonymi do zabudowy w obowiązujących planach miejscowych i decyzjach o warunkach zabudowy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zachowanie i odbudowa  przydrożnych alej, zadrzewień śródpolnych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zachowanie użytkowania gruntów ornych oraz łąk i pastwisk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zakaz sytuowania dominant krajobrazowych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rewitalizacja i pielęgnacja obiektów zabytkowych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4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2B-B.6c. – falisty krajobraz wiejski z przewagą mozaikowato rozmieszczonych użytków rolnych tworzących małe pola części polany Nowy Dwór Wejherowski, Zbychowo, Bieszkowice, w rejonie Reszki – Bieszkowice </a:t>
                      </a:r>
                      <a:endParaRPr kumimoji="0" lang="pl-PL" alt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 strefach ochrony krajobrazu wieś Reszki oraz komponowane układy rolne z łąkami, gruntami ornymi, oczkami wodnymi, torfowiskami i zadrzewieniami oraz rozproszoną zabudową zagrodową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Zanikanie cech charakterystycznych krajobrazu poprzez zabudowę i rozwój sukcesji ekologicznej odłogowanych pól i łąk. Zmniejszanie się powierzchni terenów otwartych stanowiących typowo wiejskie przedpola ekspozycji.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Bardzo duże zróżnicowanie form architektonicznych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wprowadzenie zakazu zabudowy poza terenami przeznaczonymi do zabudowy w planach miejscowych i decyzjach o warunkach zabudowy w strefie Reszki, Pińskie, Piecewo, Krystkowo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zachowanie układów ruralistycznych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zachowanie i odbudowa  przydrożnych alej, zadrzewień śródpolnych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zachowanie użytkowania gruntów ornych oraz łąk i pastwisk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zakaz sytuowania dominant krajobrazowych negatywnie oddziałujących na krajobraz,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bierna i czynna ochrona torfowisk, oczek wodnych, głazów narzutowych,  kapliczek oraz innych elementów przyrodniczych i kulturowych zlokalizowanych na przedpolach ekspozycji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102403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8401" name="Group 33"/>
          <p:cNvGraphicFramePr>
            <a:graphicFrameLocks noGrp="1"/>
          </p:cNvGraphicFramePr>
          <p:nvPr/>
        </p:nvGraphicFramePr>
        <p:xfrm>
          <a:off x="0" y="1412875"/>
          <a:ext cx="9144000" cy="3230864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52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1B-B.8c. – falisty krajobraz podmiejski i osadniczy miejscowości o zwartej wielorzędowej zabudowie o charakterze wiejskim wsi Nowy Dwór Wejherowski – Zbychowo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Postępująca semiurbanizacja wsi.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Obniżanie się walorów fizjonomicznych i niszczenie struktury ekologicznej, w tym łączności przestrzennej ekosystemów.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Przewidywany w uchwalonych planach i decyzjach o warunkach zabudowy kilkukrotny wzrost powierzchni zabudowy w porównaniu do historycznych założeń.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Odłogowanie gruntów rolnych i ich zalesianie.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ochrona przed negatywnymi dominantami krajobrazowymi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rozbudowa zadrzewień przydrożnych i śródpolnych oraz towarzyszących zabudowie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ochrona wód powierzchniowych, szuwarów, łąk i torfowisk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2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2B-B.8c. – falisty krajobraz podmiejski i osadniczy miejscowości o zwartej wielorzędowej zabudowie o charakterze wiejskim wsi Bieszkowice przy jeziorach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Postępująca semiurbanizacja wsi.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Obniżanie się walorów fizjonomicznych i niszczenie struktury ekologicznej, w tym łączności przestrzennej ekosystemów.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Przewidywany w uchwalonych planach i decyzjach o warunkach zabudowy kilkukrotny wzrost powierzchni zabudowy w porównaniu do historycznych założeń.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Odłogowanie gruntów rolnych i ich zalesianie.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ochrona przed negatywnymi dominantami krajobrazowymi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rozbudowa zadrzewień przydrożnych i śródpolnych oraz towarzyszących zabudowie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ochrona wód powierzchniowych, szuwarów, łąk i torfowisk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928100" cy="360363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Wskazania wyróżniania stref ochrony krajobrazu i sposoby przeciwdziałania degradacji i dewastacji jednostek krajobrazowych wyróżnionych metodą audytu krajobrazowego – koncepcja ochrony</a:t>
            </a:r>
            <a:r>
              <a:rPr lang="pl-PL" altLang="pl-PL" sz="1400" smtClean="0"/>
              <a:t> </a:t>
            </a:r>
          </a:p>
        </p:txBody>
      </p:sp>
      <p:graphicFrame>
        <p:nvGraphicFramePr>
          <p:cNvPr id="103427" name="Group 3"/>
          <p:cNvGraphicFramePr>
            <a:graphicFrameLocks noGrp="1"/>
          </p:cNvGraphicFramePr>
          <p:nvPr/>
        </p:nvGraphicFramePr>
        <p:xfrm>
          <a:off x="0" y="476250"/>
          <a:ext cx="9144000" cy="70167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krajobrazowa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(pogrubiono krajobrazy typowane jako priorytetowe)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Wskazania do wyróżnienia stref ochrony krajobrazu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Zagrożenia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Przeciwdziałanie zagrożeniom 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61" marB="457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9425" name="Group 33"/>
          <p:cNvGraphicFramePr>
            <a:graphicFrameLocks noGrp="1"/>
          </p:cNvGraphicFramePr>
          <p:nvPr/>
        </p:nvGraphicFramePr>
        <p:xfrm>
          <a:off x="0" y="1433513"/>
          <a:ext cx="9144000" cy="231648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1045302094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717241351"/>
                    </a:ext>
                  </a:extLst>
                </a:gridCol>
                <a:gridCol w="2370138">
                  <a:extLst>
                    <a:ext uri="{9D8B030D-6E8A-4147-A177-3AD203B41FA5}">
                      <a16:colId xmlns:a16="http://schemas.microsoft.com/office/drawing/2014/main" val="2678494340"/>
                    </a:ext>
                  </a:extLst>
                </a:gridCol>
                <a:gridCol w="3887787">
                  <a:extLst>
                    <a:ext uri="{9D8B030D-6E8A-4147-A177-3AD203B41FA5}">
                      <a16:colId xmlns:a16="http://schemas.microsoft.com/office/drawing/2014/main" val="1389048299"/>
                    </a:ext>
                  </a:extLst>
                </a:gridCol>
              </a:tblGrid>
              <a:tr h="549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1C-B.8e. – pagórkowaty krajobraz podmiejski i osadniczy wielkoobszarowych zespołów pałacowo-parkowych i klasztornych oraz innych komponowanych układów architektury, zieleni i wód Kalwarii Wejherowskiej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strefy ochrony krajobrazu w granicach obszaru wpisanego do rejestru zabytków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Niszczenie gleb, terenów biologicznie czynnych, naturalnej rzeźby terenu i roślinności na skutek ruchu turystyczno-religijnego.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Obniżanie historycznych wartości kompozycji kalwarii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ukierunkowanie ruchu kalwaryjno-rekreacyjnego na odpowiednio przygotowanych alejach i ścieżkach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ochrona i rewitalizacja oraz rewaloryzacja wartości historyczno-kulturowych w obrębie całego komponowanego krajobrazu,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ochrona elementów i stosunków kompozycyjnych o charakterze zabytkowym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zakaz form sportu i rekreacji związanych z uciążliwością hałasową, zniszczeniem pokrywy glebowej, naturalnej rzeźby terenu, infrastruktury rekreacyjno-wypoczynkowej i zieleni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172663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B-C.12a. – falisty krajobraz przemysłowy i energetyczny dużych kompleksów przemysłowych polany Łężyce (wyłączonej z parku)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534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Podstawowe założenia monitoringu efektywności realizacji koncepcji ochrony – zagrożenia wewnętrzne</a:t>
            </a:r>
          </a:p>
        </p:txBody>
      </p:sp>
      <p:sp>
        <p:nvSpPr>
          <p:cNvPr id="60419" name="Text Box 15"/>
          <p:cNvSpPr txBox="1">
            <a:spLocks noChangeArrowheads="1"/>
          </p:cNvSpPr>
          <p:nvPr/>
        </p:nvSpPr>
        <p:spPr bwMode="auto">
          <a:xfrm>
            <a:off x="0" y="404813"/>
            <a:ext cx="8985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/>
              <a:t>Monitoring efektów realizacji koncepcji ochrony obejmuje porównanie ze stanem aktualnym następujących elementów powiązanych z zagrożeniami wewnętrznymi:</a:t>
            </a:r>
          </a:p>
          <a:p>
            <a:pPr lvl="1" eaLnBrk="1" hangingPunct="1"/>
            <a:r>
              <a:rPr lang="pl-PL" altLang="pl-PL" sz="1600"/>
              <a:t>1) dynamika ilościowa i powierzchniowa punktowych, liniowych i obszarowych przekształceń rzeźby terenu, gleb i roślinności na skutek rozwoju i wykorzystania rekreacyjno-sportowo-wypoczynkowego ze szczególnym uwzględnieniem strefy krawędziowej wysoczyzny </a:t>
            </a:r>
          </a:p>
          <a:p>
            <a:pPr lvl="1" eaLnBrk="1" hangingPunct="1"/>
            <a:r>
              <a:rPr lang="pl-PL" altLang="pl-PL" sz="1600"/>
              <a:t>2) liczba obiektów infrastruktury turystycznej zniszczonych i wymagających odnowienia oraz obiektów nowych</a:t>
            </a:r>
          </a:p>
          <a:p>
            <a:pPr lvl="1" eaLnBrk="1" hangingPunct="1"/>
            <a:r>
              <a:rPr lang="pl-PL" altLang="pl-PL" sz="1600"/>
              <a:t>3) liczba i powierzchnia zagrożonych i zanikających strukturalnych elementów krajobrazu parku - ekosystemów naturalnych i seminaturalnych (jezior, łąkowych, ziołorośli, torfowisk, szuwarów, wód), które udało się ochronić przed antropogenicznymi przekształceniami oraz naturalnymi procesami sukcesji ekologicznej</a:t>
            </a:r>
          </a:p>
          <a:p>
            <a:pPr lvl="1" eaLnBrk="1" hangingPunct="1"/>
            <a:r>
              <a:rPr lang="pl-PL" altLang="pl-PL" sz="1600"/>
              <a:t>4) struktura powiązań wewnętrznych ekosystemów naturalnych i seminaturalnych obszarów parku w odniesieniu do wzrastającej urbanizacji i fragmentacji zabudową i ciągami komunikacyjnymi, ze szczególnym uwzględnieniem monitoringu wzrostu terenów zabudowanych</a:t>
            </a:r>
          </a:p>
          <a:p>
            <a:pPr lvl="1" eaLnBrk="1" hangingPunct="1"/>
            <a:r>
              <a:rPr lang="pl-PL" altLang="pl-PL" sz="1600"/>
              <a:t>5) stan zachowania otwartych wnętrz krajobrazowych w strukturze leśnej w odniesieniu do procesów zabudowy, zalesienia i sukcesji ekologicznej</a:t>
            </a:r>
          </a:p>
          <a:p>
            <a:pPr lvl="1" eaLnBrk="1" hangingPunct="1"/>
            <a:r>
              <a:rPr lang="pl-PL" altLang="pl-PL" sz="1600"/>
              <a:t>6) struktura kompozycyjna harmonijnego krajobrazu leśno-rolno-osadniczego z elementami kulturowo-historycznymi w odniesieniu do nowych form utraty wartości kompozycyjno-fizjonomicznych, w tym elementów ekspozycji czynnej i biernej punktów i ciągów widokowych w zakresie zachowania osi i sfer widokowych; nowe elementy w strukturze kompozycyjnej degradujące poszczególne wnętrza krajobrazowe i ich zespoły</a:t>
            </a:r>
          </a:p>
        </p:txBody>
      </p:sp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400" b="1" smtClean="0"/>
              <a:t>Monitoring efektywności realizacji koncepcji ochrony – zagrożenia zewnętrzne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765175"/>
            <a:ext cx="898525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/>
              <a:t>Monitoring efektów realizacji koncepcji ochrony obejmuje porównanie ze stanem aktualnym następujących elementów powiązanych z zagrożeniami zewnętrznymi:</a:t>
            </a:r>
          </a:p>
          <a:p>
            <a:pPr eaLnBrk="1" hangingPunct="1"/>
            <a:endParaRPr lang="pl-PL" altLang="pl-PL" sz="1600"/>
          </a:p>
          <a:p>
            <a:pPr lvl="2" eaLnBrk="1" hangingPunct="1">
              <a:buFontTx/>
              <a:buAutoNum type="arabicParenR"/>
            </a:pPr>
            <a:r>
              <a:rPr lang="pl-PL" altLang="pl-PL" sz="1600"/>
              <a:t> struktura powiązań zewnętrznych w obrębie korytarzy ekologicznych łączących z nieodległymi parkiem krajobrazowym i obszarem chronionego krajobrazu w odniesieniu do wzrastającej urbanizacji i fragmentacji zabudową i ciągami komunikacyjnymi, ze szczególnym uwzględnieniem monitoringu wzrostu terenów zabudowanych</a:t>
            </a:r>
          </a:p>
          <a:p>
            <a:pPr lvl="2" eaLnBrk="1" hangingPunct="1">
              <a:buFontTx/>
              <a:buAutoNum type="arabicParenR"/>
            </a:pPr>
            <a:endParaRPr lang="pl-PL" altLang="pl-PL" sz="1600"/>
          </a:p>
          <a:p>
            <a:pPr lvl="2" eaLnBrk="1" hangingPunct="1"/>
            <a:r>
              <a:rPr lang="pl-PL" altLang="pl-PL" sz="1600"/>
              <a:t>2) ocena stopnia uwzględnienia w miejscowych planach zagospodarowania przestrzennego i decyzjach o warunkach zabudowy zachowanie walorów widokowych leśnej strefy krawędziowej z obszarów zabudowanych Wejherowa, Redy, Rumi, Gdyni, Sopotu i Gdańska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3) ocena zmian w ekspozycji czynnej i biernej z punktów i ciągów widokowych z terenów przyległych do parku</a:t>
            </a:r>
          </a:p>
          <a:p>
            <a:pPr lvl="2" eaLnBrk="1" hangingPunct="1"/>
            <a:endParaRPr lang="pl-PL" altLang="pl-PL" sz="1600"/>
          </a:p>
          <a:p>
            <a:pPr lvl="2" eaLnBrk="1" hangingPunct="1"/>
            <a:r>
              <a:rPr lang="pl-PL" altLang="pl-PL" sz="1600"/>
              <a:t>4) ocena zagospodarowania strefy granicznej parku w obszarach intensywnej urbanizacji miast Wejherowa, Redy, Rumi, Gdyni, Sopotu i Gdańska oraz niektórych terenów gminy Szemud ze szczególnym uwzględnieniem stopnia pozostawiania na terenach bezpośrednio przyległych do granicy form roślinności o funkcji izolacyjnej i ekologicznej oraz występujących nowych  form zabudowy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strukturalne elementy krajobrazu </a:t>
            </a:r>
          </a:p>
        </p:txBody>
      </p:sp>
      <p:graphicFrame>
        <p:nvGraphicFramePr>
          <p:cNvPr id="33809" name="Group 17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207" name="Group 39"/>
          <p:cNvGraphicFramePr>
            <a:graphicFrameLocks noGrp="1"/>
          </p:cNvGraphicFramePr>
          <p:nvPr/>
        </p:nvGraphicFramePr>
        <p:xfrm>
          <a:off x="0" y="1557338"/>
          <a:ext cx="9144000" cy="32924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7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1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7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92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Antropogeniczne i naturalne procesy przekształceń  torfowisk i źródlisk związane ze zmianami klimatycznymi i ewolucją morfologiczną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ograniczanie przekształceń w obrębie torfowisk i źródlisk w tym związanych z gospodarką leśną i rolną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zachowanie i budowa stref ekotonowych i buforowych torfowisk i źródlisk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odtwarzanie historycznych zagłębień bezodpływowych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wyłączenie z gospodarki leśnej siedlisk hydrogenicznych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rezygnacja z prac melioracyjnych i utrzymaniowych na ciekach w obrębie torfowisk i źródlisk chronionych i proponowanych do ochrony jako użytki ekologiczne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obejmowanie ochroną  ekosystemów torfowiskowych i źródliskowych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779838" y="3213100"/>
            <a:ext cx="210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Dziękuję za uwagę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strukturalne elementy krajobrazu </a:t>
            </a:r>
          </a:p>
        </p:txBody>
      </p:sp>
      <p:graphicFrame>
        <p:nvGraphicFramePr>
          <p:cNvPr id="34819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877" name="Group 61"/>
          <p:cNvGraphicFramePr>
            <a:graphicFrameLocks noGrp="1"/>
          </p:cNvGraphicFramePr>
          <p:nvPr/>
        </p:nvGraphicFramePr>
        <p:xfrm>
          <a:off x="0" y="1412875"/>
          <a:ext cx="9144000" cy="4480548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79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Zmniejszanie się  udziału ekosystemów łąk i pastwisk w strukturze użytkowania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wprowadzanie i egzekwowanie zakazu przekształcania łąk i pastwisk na grunty orne, w tym wprowadzenie takiej normy do miejscowych planów zagospodarowania przestrzennego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ekstensywne użytkowanie łąk i pastwisk celem przeciwdziałania ich odłogowaniu i uruchomieniu sukcesji ekologicznej w kierunku ziołorośli, zadrzewień i lasów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podtrzymywanie i preferowanie chowu i hodowli koni i bydła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rezygnacja z prac melioracyjnych i utrzymaniowych na ciekach w obrębie łąk chronionych i proponowanych do ochrony jako użytki ekologiczne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obejmowanie ochroną otwartych ekosystemów łąkowych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strukturalne elementy krajobrazu </a:t>
            </a:r>
          </a:p>
        </p:txBody>
      </p:sp>
      <p:graphicFrame>
        <p:nvGraphicFramePr>
          <p:cNvPr id="35843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248" name="Group 32"/>
          <p:cNvGraphicFramePr>
            <a:graphicFrameLocks noGrp="1"/>
          </p:cNvGraphicFramePr>
          <p:nvPr/>
        </p:nvGraphicFramePr>
        <p:xfrm>
          <a:off x="0" y="1341438"/>
          <a:ext cx="9144000" cy="35972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7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Zmniejszanie się  udziału ekosystemów gruntów ornych w strukturze użytkowania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wprowadzenie zakazu zabudowy poza obszarami obowiązujących miejscowych planów zagospodarowania przestrzennego i decyzji o warunkach zabudowy oraz zachowanie komponowanych układów rolno-osadniczych w rejonie Reszki,  Pińskie, Piecewo, Krystkowo z dominacją gruntów ornych, znacznym udziałem łąk i zadrzewień oraz tradycyjnymi zagrodami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użytkowanie gruntów ornych celem przeciwdziałania ich odłogowaniu i uruchomieniu sukcesji ekologicznej w kierunku zbiorowisk roślinności ruderalnej, zadrzewień i lasów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podtrzymywanie i preferowanie produkcji rolnej roślinnej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928100" cy="360362"/>
          </a:xfrm>
        </p:spPr>
        <p:txBody>
          <a:bodyPr anchor="ctr"/>
          <a:lstStyle/>
          <a:p>
            <a:pPr eaLnBrk="1" hangingPunct="1"/>
            <a:r>
              <a:rPr lang="pl-PL" altLang="pl-PL" sz="1800" b="1" smtClean="0"/>
              <a:t>Koncepcja ochrony w odniesieniu do zagrożeń wewnętrznych krajobrazu ze sposobami przeciwdziałania – powiązania systemu ekologiczno-krajobrazowego</a:t>
            </a:r>
          </a:p>
        </p:txBody>
      </p:sp>
      <p:graphicFrame>
        <p:nvGraphicFramePr>
          <p:cNvPr id="36867" name="Group 3"/>
          <p:cNvGraphicFramePr>
            <a:graphicFrameLocks noGrp="1"/>
          </p:cNvGraphicFramePr>
          <p:nvPr/>
        </p:nvGraphicFramePr>
        <p:xfrm>
          <a:off x="0" y="692150"/>
          <a:ext cx="9144000" cy="3968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rzeczywiste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rzeczywistym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potencjalne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Sposoby przeciwdziałania zagrożeniom potencjalnym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93" marB="457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278" name="Group 38"/>
          <p:cNvGraphicFramePr>
            <a:graphicFrameLocks noGrp="1"/>
          </p:cNvGraphicFramePr>
          <p:nvPr/>
        </p:nvGraphicFramePr>
        <p:xfrm>
          <a:off x="0" y="1555750"/>
          <a:ext cx="9144000" cy="3444240"/>
        </p:xfrm>
        <a:graphic>
          <a:graphicData uri="http://schemas.openxmlformats.org/drawingml/2006/table">
            <a:tbl>
              <a:tblPr/>
              <a:tblGrid>
                <a:gridCol w="3211513">
                  <a:extLst>
                    <a:ext uri="{9D8B030D-6E8A-4147-A177-3AD203B41FA5}">
                      <a16:colId xmlns:a16="http://schemas.microsoft.com/office/drawing/2014/main" val="487545437"/>
                    </a:ext>
                  </a:extLst>
                </a:gridCol>
                <a:gridCol w="1482725">
                  <a:extLst>
                    <a:ext uri="{9D8B030D-6E8A-4147-A177-3AD203B41FA5}">
                      <a16:colId xmlns:a16="http://schemas.microsoft.com/office/drawing/2014/main" val="1505096540"/>
                    </a:ext>
                  </a:extLst>
                </a:gridCol>
                <a:gridCol w="1484312">
                  <a:extLst>
                    <a:ext uri="{9D8B030D-6E8A-4147-A177-3AD203B41FA5}">
                      <a16:colId xmlns:a16="http://schemas.microsoft.com/office/drawing/2014/main" val="440757779"/>
                    </a:ext>
                  </a:extLst>
                </a:gridCol>
                <a:gridCol w="1482725">
                  <a:extLst>
                    <a:ext uri="{9D8B030D-6E8A-4147-A177-3AD203B41FA5}">
                      <a16:colId xmlns:a16="http://schemas.microsoft.com/office/drawing/2014/main" val="1593821961"/>
                    </a:ext>
                  </a:extLst>
                </a:gridCol>
                <a:gridCol w="1482725">
                  <a:extLst>
                    <a:ext uri="{9D8B030D-6E8A-4147-A177-3AD203B41FA5}">
                      <a16:colId xmlns:a16="http://schemas.microsoft.com/office/drawing/2014/main" val="1761698687"/>
                    </a:ext>
                  </a:extLst>
                </a:gridCol>
              </a:tblGrid>
              <a:tr h="549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Powiązania wewnętrzne systemu ekologiczno-krajobrazowego 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Izolacja przestrzenna p</a:t>
                      </a: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łnocnej i południowej enklawy Parku poprzez zabudowę osiedli Dąbrowa, Karwiny, Wielki Kack, Mały Kack, wzdłuż osi komunikacyjnej drogi krajowej nr 20 i wojew</a:t>
                      </a: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dzkiej nr 474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wprowadzenie do miejscowych plan</a:t>
                      </a: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zagospodarowania przestrzennego nakazu uwzględniania łączności ekologicznej dla fauny p</a:t>
                      </a: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ó</a:t>
                      </a: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łnocnej i południowej enklawy Parku poprzez ograniczenie intensywności zabudowy oraz jej wysokości, a także wprowadzenie zieleni wysokiej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umożliwiającej w długofalowej perspektywie odtworzenie tych powiązań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odtworzenie powiązań funkcjonalnych poprzez budowę przejść na istniejących drogach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723391"/>
                  </a:ext>
                </a:extLst>
              </a:tr>
            </a:tbl>
          </a:graphicData>
        </a:graphic>
      </p:graphicFrame>
      <p:pic>
        <p:nvPicPr>
          <p:cNvPr id="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5">
      <a:dk1>
        <a:srgbClr val="000000"/>
      </a:dk1>
      <a:lt1>
        <a:srgbClr val="F1FFE5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F7FFF0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3">
        <a:dk1>
          <a:srgbClr val="000000"/>
        </a:dk1>
        <a:lt1>
          <a:srgbClr val="D6FEE0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8FEED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14">
        <a:dk1>
          <a:srgbClr val="000000"/>
        </a:dk1>
        <a:lt1>
          <a:srgbClr val="E6FEEC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0FEF4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15">
        <a:dk1>
          <a:srgbClr val="000000"/>
        </a:dk1>
        <a:lt1>
          <a:srgbClr val="F1FFE5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7FFF0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2743</TotalTime>
  <Words>9070</Words>
  <Application>Microsoft Office PowerPoint</Application>
  <PresentationFormat>Pokaz na ekranie (4:3)</PresentationFormat>
  <Paragraphs>952</Paragraphs>
  <Slides>60</Slides>
  <Notes>0</Notes>
  <HiddenSlides>0</HiddenSlides>
  <MMClips>15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4" baseType="lpstr">
      <vt:lpstr>Arial</vt:lpstr>
      <vt:lpstr>Calibri</vt:lpstr>
      <vt:lpstr>Times New Roman</vt:lpstr>
      <vt:lpstr>Projekt domyślny</vt:lpstr>
      <vt:lpstr>Projekt planu ochrony Trójmiejskiego Parku Krajobrazowego    II etap konsultacji  Wizja, cele i koncepcja ochrony krajobrazu   Autor: Krzysztof Badora     </vt:lpstr>
      <vt:lpstr>Cele ochrony krajobrazu w odniesieniu do zagrożeń wewnętrznych</vt:lpstr>
      <vt:lpstr>Cele ochrony krajobrazu w odniesieniu do zagrożeń zewnętrznych </vt:lpstr>
      <vt:lpstr>Koncepcja ochrony w odniesieniu do zagrożeń wewnętrznych krajobrazu ze sposobami przeciwdziałania – strukturalne elementy krajobrazu</vt:lpstr>
      <vt:lpstr>Koncepcja ochrony w odniesieniu do zagrożeń wewnętrznych krajobrazu ze sposobami przeciwdziałania – strukturalne elementy krajobrazu </vt:lpstr>
      <vt:lpstr>Koncepcja ochrony w odniesieniu do zagrożeń wewnętrznych krajobrazu ze sposobami przeciwdziałania – strukturalne elementy krajobrazu </vt:lpstr>
      <vt:lpstr>Koncepcja ochrony w odniesieniu do zagrożeń wewnętrznych krajobrazu ze sposobami przeciwdziałania – strukturalne elementy krajobrazu </vt:lpstr>
      <vt:lpstr>Koncepcja ochrony w odniesieniu do zagrożeń wewnętrznych krajobrazu ze sposobami przeciwdziałania – strukturalne elementy krajobrazu </vt:lpstr>
      <vt:lpstr>Koncepcja ochrony w odniesieniu do zagrożeń wewnętrznych krajobrazu ze sposobami przeciwdziałania – powiązania systemu ekologiczno-krajobrazowego</vt:lpstr>
      <vt:lpstr>Koncepcja ochrony w odniesieniu do zagrożeń wewnętrznych krajobrazu ze sposobami przeciwdziałania – powiązania systemu ekologiczno-krajobrazowego</vt:lpstr>
      <vt:lpstr>Koncepcja ochrony w odniesieniu do zagrożeń wewnętrznych krajobrazu ze sposobami przeciwdziałania – powiązania systemu ekologiczno-krajobrazowego</vt:lpstr>
      <vt:lpstr>Koncepcja ochrony w odniesieniu do zagrożeń wewnętrznych krajobrazu ze sposobami przeciwdziałania – obszary i obiekty zabytkowo-historyczne</vt:lpstr>
      <vt:lpstr>Koncepcja ochrony w odniesieniu do zagrożeń wewnętrznych krajobrazu ze sposobami przeciwdziałania – wnętrza krajobrazowe śródleśne</vt:lpstr>
      <vt:lpstr>Koncepcja ochrony w odniesieniu do zagrożeń wewnętrznych krajobrazu ze sposobami przeciwdziałania – wnętrza krajobrazowe śródleśne</vt:lpstr>
      <vt:lpstr>Koncepcja ochrony w odniesieniu do zagrożeń wewnętrznych krajobrazu ze sposobami przeciwdziałania – wnętrza krajobrazowe śródleśne</vt:lpstr>
      <vt:lpstr>Koncepcja ochrony w odniesieniu do zagrożeń wewnętrznych krajobrazu ze sposobami przeciwdziałania – wnętrza krajobrazowe śródleśne</vt:lpstr>
      <vt:lpstr>Koncepcja ochrony w odniesieniu do zagrożeń wewnętrznych krajobrazu ze sposobami przeciwdziałania – wnętrza krajobrazowe śródleśne</vt:lpstr>
      <vt:lpstr>Koncepcja ochrony w odniesieniu do zagrożeń wewnętrznych krajobrazu ze sposobami przeciwdziałania – wnętrza krajobrazowe śródleśne</vt:lpstr>
      <vt:lpstr>Koncepcja ochrony w odniesieniu do zagrożeń wewnętrznych krajobrazu ze sposobami przeciwdziałania – wnętrza krajobrazowe śródleśne</vt:lpstr>
      <vt:lpstr>Koncepcja ochrony w odniesieniu do zagrożeń wewnętrznych krajobrazu ze sposobami przeciwdziałania – wnętrza krajobrazowe śródleśne</vt:lpstr>
      <vt:lpstr>Koncepcja ochrony w odniesieniu do zagrożeń wewnętrznych krajobrazu ze sposobami przeciwdziałania – wnętrza krajobrazowe śródleśne</vt:lpstr>
      <vt:lpstr>Koncepcja ochrony w odniesieniu do zagrożeń wewnętrznych krajobrazu ze sposobami przeciwdziałania – wnętrza krajobrazowe śródleśne</vt:lpstr>
      <vt:lpstr>Koncepcja ochrony w odniesieniu do zagrożeń wewnętrznych krajobrazu ze sposobami przeciwdziałania – wnętrza krajobrazowe śródleśne</vt:lpstr>
      <vt:lpstr>Koncepcja ochrony w odniesieniu do zagrożeń wewnętrznych krajobrazu ze sposobami przeciwdziałania – wnętrza krajobrazowe śródleśne</vt:lpstr>
      <vt:lpstr>Koncepcja ochrony w odniesieniu do zagrożeń wewnętrznych krajobrazu ze sposobami przeciwdziałania – zespoły wnętrz krajobrazowych dolinnych</vt:lpstr>
      <vt:lpstr>Koncepcja ochrony w odniesieniu do zagrożeń wewnętrznych krajobrazu ze sposobami przeciwdziałania – zespoły wnętrz krajobrazowych dolinnych</vt:lpstr>
      <vt:lpstr>Koncepcja ochrony w odniesieniu do zagrożeń wewnętrznych krajobrazu ze sposobami przeciwdziałania – zespoły wnętrz krajobrazowych dolinnych</vt:lpstr>
      <vt:lpstr>Koncepcja ochrony w odniesieniu do zagrożeń wewnętrznych krajobrazu ze sposobami przeciwdziałania – zespoły wnętrz krajobrazowych dolinnych</vt:lpstr>
      <vt:lpstr>Koncepcja ochrony w odniesieniu do zagrożeń wewnętrznych krajobrazu ze sposobami przeciwdziałania – zespoły wnętrz krajobrazowych dolinnych</vt:lpstr>
      <vt:lpstr>Koncepcja ochrony w odniesieniu do zagrożeń wewnętrznych krajobrazu ze sposobami przeciwdziałania – zespoły wnętrz krajobrazowych dolinnych</vt:lpstr>
      <vt:lpstr>Koncepcja ochrony w odniesieniu do zagrożeń wewnętrznych krajobrazu ze sposobami przeciwdziałania – zespoły wnętrz krajobrazowych dolinnych</vt:lpstr>
      <vt:lpstr>Koncepcja ochrony w odniesieniu do zagrożeń wewnętrznych krajobrazu ze sposobami przeciwdziałania – punkty widokowe</vt:lpstr>
      <vt:lpstr>Koncepcja ochrony w odniesieniu do zagrożeń wewnętrznych krajobrazu ze sposobami przeciwdziałania – ciągi widokowe i pejzażowe</vt:lpstr>
      <vt:lpstr>Koncepcja ochrony w odniesieniu do zagrożeń wewnętrznych krajobrazu ze sposobami przeciwdziałania – ochrona przed nośnikami informacji</vt:lpstr>
      <vt:lpstr>Koncepcja ochrony w odniesieniu do zagrożeń zewnętrznych krajobrazu ze sposobami przeciwdziałania – powiązania ekologiczne zewnętrzne </vt:lpstr>
      <vt:lpstr>Koncepcja ochrony w odniesieniu do zagrożeń zewnętrznych krajobrazu ze sposobami przeciwdziałania – wnętrza krajobrazowe z kontynuacją w parku </vt:lpstr>
      <vt:lpstr>Koncepcja ochrony w odniesieniu do zagrożeń zewnętrznych krajobrazu ze sposobami przeciwdziałania – ochrona ekspozycji strefy krawędziowej </vt:lpstr>
      <vt:lpstr>Koncepcja ochrony w odniesieniu do zagrożeń zewnętrznych krajobrazu ze sposobami przeciwdziałania – ochrona ekspozycji punktów widokowych </vt:lpstr>
      <vt:lpstr>Prezentacja programu PowerPoint</vt:lpstr>
      <vt:lpstr>Prezentacja programu PowerPoint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Wskazania wyróżniania stref ochrony krajobrazu i sposoby przeciwdziałania degradacji i dewastacji jednostek krajobrazowych wyróżnionych metodą audytu krajobrazowego – koncepcja ochrony </vt:lpstr>
      <vt:lpstr>Podstawowe założenia monitoringu efektywności realizacji koncepcji ochrony – zagrożenia wewnętrzne</vt:lpstr>
      <vt:lpstr>Monitoring efektywności realizacji koncepcji ochrony – zagrożenia zewnętrzne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KONCEPCJA OCHRONY TRÓJMIEJSKIEGO PARKU KRAJOBRAZOWEGO – OCHRONA KRAJOBRAZU  cele, zagrożenia, sposoby przeciwdziałania zagrożeniom, monitoring</dc:title>
  <dc:creator>Windows User</dc:creator>
  <cp:lastModifiedBy>krzysztof badora</cp:lastModifiedBy>
  <cp:revision>30</cp:revision>
  <cp:lastPrinted>2020-11-04T11:02:06Z</cp:lastPrinted>
  <dcterms:created xsi:type="dcterms:W3CDTF">2020-10-18T09:33:39Z</dcterms:created>
  <dcterms:modified xsi:type="dcterms:W3CDTF">2020-11-06T13:23:30Z</dcterms:modified>
</cp:coreProperties>
</file>